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  <p:sldId id="269" r:id="rId3"/>
    <p:sldId id="270" r:id="rId4"/>
    <p:sldId id="27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9" Type="http://schemas.openxmlformats.org/officeDocument/2006/relationships/image" Target="../media/image12.png"/><Relationship Id="rId34" Type="http://schemas.openxmlformats.org/officeDocument/2006/relationships/image" Target="../media/image192.png"/><Relationship Id="rId42" Type="http://schemas.openxmlformats.org/officeDocument/2006/relationships/image" Target="../media/image14.png"/><Relationship Id="rId47" Type="http://schemas.openxmlformats.org/officeDocument/2006/relationships/image" Target="../media/image19.png"/><Relationship Id="rId33" Type="http://schemas.openxmlformats.org/officeDocument/2006/relationships/image" Target="../media/image191.png"/><Relationship Id="rId38" Type="http://schemas.openxmlformats.org/officeDocument/2006/relationships/image" Target="../media/image196.png"/><Relationship Id="rId46" Type="http://schemas.openxmlformats.org/officeDocument/2006/relationships/image" Target="../media/image18.png"/><Relationship Id="rId2" Type="http://schemas.openxmlformats.org/officeDocument/2006/relationships/image" Target="../media/image4.png"/><Relationship Id="rId41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190.png"/><Relationship Id="rId37" Type="http://schemas.openxmlformats.org/officeDocument/2006/relationships/image" Target="../media/image195.png"/><Relationship Id="rId40" Type="http://schemas.openxmlformats.org/officeDocument/2006/relationships/image" Target="../media/image198.png"/><Relationship Id="rId45" Type="http://schemas.openxmlformats.org/officeDocument/2006/relationships/image" Target="../media/image17.png"/><Relationship Id="rId36" Type="http://schemas.openxmlformats.org/officeDocument/2006/relationships/image" Target="../media/image194.png"/><Relationship Id="rId31" Type="http://schemas.openxmlformats.org/officeDocument/2006/relationships/image" Target="../media/image189.png"/><Relationship Id="rId44" Type="http://schemas.openxmlformats.org/officeDocument/2006/relationships/image" Target="../media/image16.png"/><Relationship Id="rId30" Type="http://schemas.openxmlformats.org/officeDocument/2006/relationships/image" Target="../media/image188.png"/><Relationship Id="rId35" Type="http://schemas.openxmlformats.org/officeDocument/2006/relationships/image" Target="../media/image193.png"/><Relationship Id="rId43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50.png"/><Relationship Id="rId3" Type="http://schemas.openxmlformats.org/officeDocument/2006/relationships/image" Target="../media/image21.png"/><Relationship Id="rId21" Type="http://schemas.openxmlformats.org/officeDocument/2006/relationships/image" Target="../media/image5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55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54.png"/><Relationship Id="rId10" Type="http://schemas.openxmlformats.org/officeDocument/2006/relationships/image" Target="../media/image28.png"/><Relationship Id="rId19" Type="http://schemas.openxmlformats.org/officeDocument/2006/relationships/image" Target="../media/image49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5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225.png"/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5" Type="http://schemas.openxmlformats.org/officeDocument/2006/relationships/image" Target="../media/image2170.png"/><Relationship Id="rId10" Type="http://schemas.openxmlformats.org/officeDocument/2006/relationships/image" Target="../media/image222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image" Target="../media/image73.png"/><Relationship Id="rId39" Type="http://schemas.openxmlformats.org/officeDocument/2006/relationships/image" Target="../media/image86.png"/><Relationship Id="rId21" Type="http://schemas.openxmlformats.org/officeDocument/2006/relationships/image" Target="../media/image68.png"/><Relationship Id="rId47" Type="http://schemas.openxmlformats.org/officeDocument/2006/relationships/image" Target="../media/image78.png"/><Relationship Id="rId34" Type="http://schemas.openxmlformats.org/officeDocument/2006/relationships/image" Target="../media/image81.png"/><Relationship Id="rId50" Type="http://schemas.openxmlformats.org/officeDocument/2006/relationships/image" Target="../media/image87.png"/><Relationship Id="rId42" Type="http://schemas.openxmlformats.org/officeDocument/2006/relationships/image" Target="../media/image89.png"/><Relationship Id="rId7" Type="http://schemas.openxmlformats.org/officeDocument/2006/relationships/image" Target="../media/image540.png"/><Relationship Id="rId2" Type="http://schemas.openxmlformats.org/officeDocument/2006/relationships/image" Target="../media/image56.png"/><Relationship Id="rId16" Type="http://schemas.openxmlformats.org/officeDocument/2006/relationships/image" Target="../media/image63.png"/><Relationship Id="rId29" Type="http://schemas.openxmlformats.org/officeDocument/2006/relationships/image" Target="../media/image76.png"/><Relationship Id="rId11" Type="http://schemas.openxmlformats.org/officeDocument/2006/relationships/image" Target="../media/image58.png"/><Relationship Id="rId24" Type="http://schemas.openxmlformats.org/officeDocument/2006/relationships/image" Target="../media/image71.png"/><Relationship Id="rId32" Type="http://schemas.openxmlformats.org/officeDocument/2006/relationships/image" Target="../media/image79.png"/><Relationship Id="rId37" Type="http://schemas.openxmlformats.org/officeDocument/2006/relationships/image" Target="../media/image84.png"/><Relationship Id="rId40" Type="http://schemas.openxmlformats.org/officeDocument/2006/relationships/image" Target="../media/image870.png"/><Relationship Id="rId45" Type="http://schemas.openxmlformats.org/officeDocument/2006/relationships/image" Target="../media/image92.png"/><Relationship Id="rId5" Type="http://schemas.openxmlformats.org/officeDocument/2006/relationships/image" Target="../media/image520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28" Type="http://schemas.openxmlformats.org/officeDocument/2006/relationships/image" Target="../media/image75.png"/><Relationship Id="rId49" Type="http://schemas.openxmlformats.org/officeDocument/2006/relationships/image" Target="../media/image82.png"/><Relationship Id="rId36" Type="http://schemas.openxmlformats.org/officeDocument/2006/relationships/image" Target="../media/image83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31" Type="http://schemas.openxmlformats.org/officeDocument/2006/relationships/image" Target="../media/image780.png"/><Relationship Id="rId44" Type="http://schemas.openxmlformats.org/officeDocument/2006/relationships/image" Target="../media/image91.png"/><Relationship Id="rId52" Type="http://schemas.openxmlformats.org/officeDocument/2006/relationships/image" Target="../media/image94.png"/><Relationship Id="rId4" Type="http://schemas.openxmlformats.org/officeDocument/2006/relationships/image" Target="../media/image500.png"/><Relationship Id="rId9" Type="http://schemas.openxmlformats.org/officeDocument/2006/relationships/image" Target="../media/image560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Relationship Id="rId48" Type="http://schemas.openxmlformats.org/officeDocument/2006/relationships/image" Target="../media/image95.png"/><Relationship Id="rId43" Type="http://schemas.openxmlformats.org/officeDocument/2006/relationships/image" Target="../media/image90.png"/><Relationship Id="rId8" Type="http://schemas.openxmlformats.org/officeDocument/2006/relationships/image" Target="../media/image550.png"/><Relationship Id="rId51" Type="http://schemas.openxmlformats.org/officeDocument/2006/relationships/image" Target="../media/image88.png"/><Relationship Id="rId3" Type="http://schemas.openxmlformats.org/officeDocument/2006/relationships/image" Target="../media/image490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46" Type="http://schemas.openxmlformats.org/officeDocument/2006/relationships/image" Target="../media/image93.png"/><Relationship Id="rId33" Type="http://schemas.openxmlformats.org/officeDocument/2006/relationships/image" Target="../media/image80.png"/><Relationship Id="rId38" Type="http://schemas.openxmlformats.org/officeDocument/2006/relationships/image" Target="../media/image85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Convert RE </a:t>
                </a:r>
                <a:r>
                  <a:rPr lang="en-US" dirty="0"/>
                  <a:t>0(0+1)*10*</a:t>
                </a:r>
                <a:r>
                  <a:rPr lang="en-US" altLang="zh-CN" dirty="0"/>
                  <a:t> to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</a:t>
                </a:r>
                <a:r>
                  <a:rPr lang="en-US" dirty="0"/>
                  <a:t>FA, and convert this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</a:t>
                </a:r>
                <a:r>
                  <a:rPr lang="en-US" dirty="0"/>
                  <a:t>FA to a DFA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3" t="-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/>
          <p:cNvGrpSpPr/>
          <p:nvPr/>
        </p:nvGrpSpPr>
        <p:grpSpPr>
          <a:xfrm>
            <a:off x="626745" y="1901244"/>
            <a:ext cx="10510431" cy="3210281"/>
            <a:chOff x="626745" y="1901244"/>
            <a:chExt cx="10510431" cy="3210281"/>
          </a:xfrm>
        </p:grpSpPr>
        <p:grpSp>
          <p:nvGrpSpPr>
            <p:cNvPr id="9" name="组合 8"/>
            <p:cNvGrpSpPr/>
            <p:nvPr/>
          </p:nvGrpSpPr>
          <p:grpSpPr>
            <a:xfrm>
              <a:off x="1497137" y="1901244"/>
              <a:ext cx="8233404" cy="3210281"/>
              <a:chOff x="4739763" y="799477"/>
              <a:chExt cx="8233404" cy="3210281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4742369" y="799477"/>
                <a:ext cx="8230798" cy="3210281"/>
                <a:chOff x="1888897" y="2137982"/>
                <a:chExt cx="8230798" cy="3210281"/>
              </a:xfrm>
            </p:grpSpPr>
            <p:cxnSp>
              <p:nvCxnSpPr>
                <p:cNvPr id="19" name="直接箭头连接符 18"/>
                <p:cNvCxnSpPr>
                  <a:stCxn id="20" idx="7"/>
                  <a:endCxn id="47" idx="3"/>
                </p:cNvCxnSpPr>
                <p:nvPr/>
              </p:nvCxnSpPr>
              <p:spPr>
                <a:xfrm flipV="1">
                  <a:off x="3453369" y="3387578"/>
                  <a:ext cx="542342" cy="368464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椭圆 19"/>
                <p:cNvSpPr/>
                <p:nvPr/>
              </p:nvSpPr>
              <p:spPr>
                <a:xfrm>
                  <a:off x="3067714" y="3689873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:r>
                    <a:rPr lang="en-US" dirty="0"/>
                    <a:t>3</a:t>
                  </a:r>
                </a:p>
              </p:txBody>
            </p:sp>
            <p:grpSp>
              <p:nvGrpSpPr>
                <p:cNvPr id="21" name="组合 20"/>
                <p:cNvGrpSpPr/>
                <p:nvPr/>
              </p:nvGrpSpPr>
              <p:grpSpPr>
                <a:xfrm>
                  <a:off x="3801625" y="2930628"/>
                  <a:ext cx="1577387" cy="566113"/>
                  <a:chOff x="2814543" y="2672231"/>
                  <a:chExt cx="1783093" cy="639939"/>
                </a:xfrm>
              </p:grpSpPr>
              <p:sp>
                <p:nvSpPr>
                  <p:cNvPr id="46" name="椭圆 45"/>
                  <p:cNvSpPr/>
                  <p:nvPr/>
                </p:nvSpPr>
                <p:spPr>
                  <a:xfrm>
                    <a:off x="4000307" y="275574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5</a:t>
                    </a: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2959143" y="275282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:r>
                      <a:rPr lang="en-US" dirty="0"/>
                      <a:t>4</a:t>
                    </a:r>
                  </a:p>
                </p:txBody>
              </p:sp>
              <p:sp>
                <p:nvSpPr>
                  <p:cNvPr id="48" name="圆角矩形 47"/>
                  <p:cNvSpPr/>
                  <p:nvPr/>
                </p:nvSpPr>
                <p:spPr>
                  <a:xfrm>
                    <a:off x="2814543" y="2672231"/>
                    <a:ext cx="1783093" cy="639939"/>
                  </a:xfrm>
                  <a:prstGeom prst="round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" name="组合 21"/>
                <p:cNvGrpSpPr/>
                <p:nvPr/>
              </p:nvGrpSpPr>
              <p:grpSpPr>
                <a:xfrm>
                  <a:off x="3787839" y="4350828"/>
                  <a:ext cx="1577387" cy="566112"/>
                  <a:chOff x="2814543" y="2672231"/>
                  <a:chExt cx="1783093" cy="639939"/>
                </a:xfrm>
              </p:grpSpPr>
              <p:sp>
                <p:nvSpPr>
                  <p:cNvPr id="43" name="椭圆 42"/>
                  <p:cNvSpPr/>
                  <p:nvPr/>
                </p:nvSpPr>
                <p:spPr>
                  <a:xfrm>
                    <a:off x="4000307" y="275574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7</a:t>
                    </a: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2959143" y="275282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:r>
                      <a:rPr lang="en-US" dirty="0"/>
                      <a:t>6</a:t>
                    </a:r>
                  </a:p>
                </p:txBody>
              </p:sp>
              <p:sp>
                <p:nvSpPr>
                  <p:cNvPr id="45" name="圆角矩形 44"/>
                  <p:cNvSpPr/>
                  <p:nvPr/>
                </p:nvSpPr>
                <p:spPr>
                  <a:xfrm>
                    <a:off x="2814543" y="2672231"/>
                    <a:ext cx="1783093" cy="639939"/>
                  </a:xfrm>
                  <a:prstGeom prst="round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3" name="直接箭头连接符 22"/>
                <p:cNvCxnSpPr>
                  <a:stCxn id="20" idx="5"/>
                  <a:endCxn id="44" idx="1"/>
                </p:cNvCxnSpPr>
                <p:nvPr/>
              </p:nvCxnSpPr>
              <p:spPr>
                <a:xfrm>
                  <a:off x="3453369" y="4075529"/>
                  <a:ext cx="528556" cy="412764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箭头连接符 23"/>
                <p:cNvCxnSpPr>
                  <a:stCxn id="37" idx="6"/>
                  <a:endCxn id="20" idx="2"/>
                </p:cNvCxnSpPr>
                <p:nvPr/>
              </p:nvCxnSpPr>
              <p:spPr>
                <a:xfrm>
                  <a:off x="2718824" y="3913603"/>
                  <a:ext cx="348890" cy="2182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椭圆 24"/>
                <p:cNvSpPr/>
                <p:nvPr/>
              </p:nvSpPr>
              <p:spPr>
                <a:xfrm>
                  <a:off x="5780898" y="3687691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8</a:t>
                  </a:r>
                </a:p>
              </p:txBody>
            </p:sp>
            <p:cxnSp>
              <p:nvCxnSpPr>
                <p:cNvPr id="26" name="直接箭头连接符 25"/>
                <p:cNvCxnSpPr>
                  <a:stCxn id="46" idx="5"/>
                  <a:endCxn id="25" idx="1"/>
                </p:cNvCxnSpPr>
                <p:nvPr/>
              </p:nvCxnSpPr>
              <p:spPr>
                <a:xfrm>
                  <a:off x="5236250" y="3390161"/>
                  <a:ext cx="610817" cy="363698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箭头连接符 26"/>
                <p:cNvCxnSpPr>
                  <a:stCxn id="43" idx="7"/>
                  <a:endCxn id="25" idx="3"/>
                </p:cNvCxnSpPr>
                <p:nvPr/>
              </p:nvCxnSpPr>
              <p:spPr>
                <a:xfrm flipV="1">
                  <a:off x="5222463" y="4073347"/>
                  <a:ext cx="624603" cy="417530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矩形 27"/>
                    <p:cNvSpPr/>
                    <p:nvPr/>
                  </p:nvSpPr>
                  <p:spPr>
                    <a:xfrm>
                      <a:off x="3392721" y="3311607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94" name="矩形 19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92721" y="3311607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0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矩形 28"/>
                    <p:cNvSpPr/>
                    <p:nvPr/>
                  </p:nvSpPr>
                  <p:spPr>
                    <a:xfrm>
                      <a:off x="3387728" y="4194891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95" name="矩形 19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87728" y="4194891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1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矩形 29"/>
                    <p:cNvSpPr/>
                    <p:nvPr/>
                  </p:nvSpPr>
                  <p:spPr>
                    <a:xfrm>
                      <a:off x="5447339" y="4250167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96" name="矩形 19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47339" y="4250167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2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矩形 30"/>
                    <p:cNvSpPr/>
                    <p:nvPr/>
                  </p:nvSpPr>
                  <p:spPr>
                    <a:xfrm>
                      <a:off x="5463720" y="3238146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97" name="矩形 19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63720" y="3238146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3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2" name="直接箭头连接符 31"/>
                <p:cNvCxnSpPr>
                  <a:stCxn id="47" idx="6"/>
                  <a:endCxn id="46" idx="2"/>
                </p:cNvCxnSpPr>
                <p:nvPr/>
              </p:nvCxnSpPr>
              <p:spPr>
                <a:xfrm>
                  <a:off x="4381367" y="3227838"/>
                  <a:ext cx="469227" cy="2583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箭头连接符 32"/>
                <p:cNvCxnSpPr>
                  <a:stCxn id="44" idx="6"/>
                  <a:endCxn id="43" idx="2"/>
                </p:cNvCxnSpPr>
                <p:nvPr/>
              </p:nvCxnSpPr>
              <p:spPr>
                <a:xfrm>
                  <a:off x="4367581" y="4648038"/>
                  <a:ext cx="469227" cy="2583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矩形 33"/>
                    <p:cNvSpPr/>
                    <p:nvPr/>
                  </p:nvSpPr>
                  <p:spPr>
                    <a:xfrm>
                      <a:off x="4444325" y="2886960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00" name="矩形 19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44325" y="2886960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矩形 34"/>
                    <p:cNvSpPr/>
                    <p:nvPr/>
                  </p:nvSpPr>
                  <p:spPr>
                    <a:xfrm>
                      <a:off x="4379707" y="4294937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01" name="矩形 20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79707" y="4294937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3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6" name="椭圆 35"/>
                <p:cNvSpPr/>
                <p:nvPr/>
              </p:nvSpPr>
              <p:spPr>
                <a:xfrm>
                  <a:off x="6615857" y="3687691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9</a:t>
                  </a: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2267000" y="3687691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2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矩形 37"/>
                    <p:cNvSpPr/>
                    <p:nvPr/>
                  </p:nvSpPr>
                  <p:spPr>
                    <a:xfrm>
                      <a:off x="4499790" y="2137982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04" name="矩形 20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99790" y="2137982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6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矩形 38"/>
                    <p:cNvSpPr/>
                    <p:nvPr/>
                  </p:nvSpPr>
                  <p:spPr>
                    <a:xfrm>
                      <a:off x="3307444" y="5021539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05" name="矩形 20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07444" y="5021539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7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矩形 39"/>
                    <p:cNvSpPr/>
                    <p:nvPr/>
                  </p:nvSpPr>
                  <p:spPr>
                    <a:xfrm>
                      <a:off x="2745231" y="3545278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06" name="矩形 20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45231" y="3545278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8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6220779" y="3553824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1" name="矩形 4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20779" y="3553824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3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矩形 41"/>
                    <p:cNvSpPr/>
                    <p:nvPr/>
                  </p:nvSpPr>
                  <p:spPr>
                    <a:xfrm>
                      <a:off x="7057482" y="3570013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08" name="矩形 20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57482" y="3570013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4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0" name="矩形 99"/>
                    <p:cNvSpPr/>
                    <p:nvPr/>
                  </p:nvSpPr>
                  <p:spPr>
                    <a:xfrm>
                      <a:off x="9742669" y="3603307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0" name="矩形 9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42669" y="3603307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4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1" name="矩形 100"/>
                    <p:cNvSpPr/>
                    <p:nvPr/>
                  </p:nvSpPr>
                  <p:spPr>
                    <a:xfrm>
                      <a:off x="1888897" y="3559767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1" name="矩形 10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88897" y="3559767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4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3" name="直接箭头连接符 12"/>
              <p:cNvCxnSpPr>
                <a:stCxn id="25" idx="6"/>
                <a:endCxn id="36" idx="2"/>
              </p:cNvCxnSpPr>
              <p:nvPr/>
            </p:nvCxnSpPr>
            <p:spPr>
              <a:xfrm>
                <a:off x="9086194" y="2575098"/>
                <a:ext cx="383135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曲线连接符 13"/>
              <p:cNvCxnSpPr>
                <a:stCxn id="25" idx="0"/>
                <a:endCxn id="20" idx="0"/>
              </p:cNvCxnSpPr>
              <p:nvPr/>
            </p:nvCxnSpPr>
            <p:spPr>
              <a:xfrm rot="16200000" flipH="1" flipV="1">
                <a:off x="7502599" y="993685"/>
                <a:ext cx="2182" cy="2713184"/>
              </a:xfrm>
              <a:prstGeom prst="curvedConnector3">
                <a:avLst>
                  <a:gd name="adj1" fmla="val -49641567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曲线连接符 14"/>
              <p:cNvCxnSpPr>
                <a:stCxn id="37" idx="4"/>
                <a:endCxn id="36" idx="4"/>
              </p:cNvCxnSpPr>
              <p:nvPr/>
            </p:nvCxnSpPr>
            <p:spPr>
              <a:xfrm rot="16200000" flipH="1">
                <a:off x="7520812" y="626581"/>
                <a:ext cx="12700" cy="4348857"/>
              </a:xfrm>
              <a:prstGeom prst="curvedConnector3">
                <a:avLst>
                  <a:gd name="adj1" fmla="val 7990677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箭头连接符 15"/>
              <p:cNvCxnSpPr>
                <a:stCxn id="96" idx="6"/>
                <a:endCxn id="37" idx="2"/>
              </p:cNvCxnSpPr>
              <p:nvPr/>
            </p:nvCxnSpPr>
            <p:spPr>
              <a:xfrm>
                <a:off x="4739763" y="2575097"/>
                <a:ext cx="380709" cy="1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椭圆 9"/>
            <p:cNvSpPr/>
            <p:nvPr/>
          </p:nvSpPr>
          <p:spPr>
            <a:xfrm>
              <a:off x="7052898" y="3457303"/>
              <a:ext cx="451824" cy="45182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10</a:t>
              </a:r>
            </a:p>
          </p:txBody>
        </p:sp>
        <p:cxnSp>
          <p:nvCxnSpPr>
            <p:cNvPr id="11" name="直接箭头连接符 10"/>
            <p:cNvCxnSpPr>
              <a:stCxn id="36" idx="6"/>
              <a:endCxn id="10" idx="2"/>
            </p:cNvCxnSpPr>
            <p:nvPr/>
          </p:nvCxnSpPr>
          <p:spPr>
            <a:xfrm>
              <a:off x="6678527" y="3676865"/>
              <a:ext cx="374371" cy="635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>
              <a:stCxn id="88" idx="6"/>
              <a:endCxn id="87" idx="2"/>
            </p:cNvCxnSpPr>
            <p:nvPr/>
          </p:nvCxnSpPr>
          <p:spPr>
            <a:xfrm>
              <a:off x="9306090" y="3679571"/>
              <a:ext cx="469227" cy="258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组合 72"/>
            <p:cNvGrpSpPr/>
            <p:nvPr/>
          </p:nvGrpSpPr>
          <p:grpSpPr>
            <a:xfrm>
              <a:off x="8726348" y="3382361"/>
              <a:ext cx="1577387" cy="566112"/>
              <a:chOff x="2814543" y="2672231"/>
              <a:chExt cx="1783093" cy="639939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4000307" y="2755747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/>
                  <a:t>13</a:t>
                </a: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2959143" y="2752827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rIns="0" rtlCol="0" anchor="ctr" anchorCtr="1"/>
              <a:lstStyle/>
              <a:p>
                <a:pPr algn="ctr"/>
                <a:r>
                  <a:rPr lang="en-US" dirty="0"/>
                  <a:t>12</a:t>
                </a: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814543" y="2672231"/>
                <a:ext cx="1783093" cy="639939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椭圆 73"/>
            <p:cNvSpPr/>
            <p:nvPr/>
          </p:nvSpPr>
          <p:spPr>
            <a:xfrm>
              <a:off x="7877958" y="3454335"/>
              <a:ext cx="451824" cy="45182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dirty="0"/>
                <a:t>11</a:t>
              </a: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0685352" y="3454335"/>
              <a:ext cx="451824" cy="451824"/>
              <a:chOff x="8178883" y="4381874"/>
              <a:chExt cx="451824" cy="45182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8178883" y="4381874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dirty="0"/>
                  <a:t>14</a:t>
                </a: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8223659" y="4419473"/>
                <a:ext cx="362315" cy="380991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6" name="直接箭头连接符 75"/>
            <p:cNvCxnSpPr>
              <a:stCxn id="74" idx="6"/>
              <a:endCxn id="88" idx="2"/>
            </p:cNvCxnSpPr>
            <p:nvPr/>
          </p:nvCxnSpPr>
          <p:spPr>
            <a:xfrm flipV="1">
              <a:off x="8329782" y="3679571"/>
              <a:ext cx="524484" cy="676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/>
            <p:cNvCxnSpPr>
              <a:stCxn id="87" idx="6"/>
              <a:endCxn id="85" idx="2"/>
            </p:cNvCxnSpPr>
            <p:nvPr/>
          </p:nvCxnSpPr>
          <p:spPr>
            <a:xfrm flipV="1">
              <a:off x="10227141" y="3680247"/>
              <a:ext cx="458211" cy="190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曲线连接符 77"/>
            <p:cNvCxnSpPr>
              <a:stCxn id="87" idx="0"/>
              <a:endCxn id="88" idx="0"/>
            </p:cNvCxnSpPr>
            <p:nvPr/>
          </p:nvCxnSpPr>
          <p:spPr>
            <a:xfrm rot="16200000" flipV="1">
              <a:off x="9539413" y="2994425"/>
              <a:ext cx="2583" cy="921051"/>
            </a:xfrm>
            <a:prstGeom prst="curvedConnector3">
              <a:avLst>
                <a:gd name="adj1" fmla="val 895017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曲线连接符 78"/>
            <p:cNvCxnSpPr>
              <a:stCxn id="74" idx="4"/>
              <a:endCxn id="85" idx="4"/>
            </p:cNvCxnSpPr>
            <p:nvPr/>
          </p:nvCxnSpPr>
          <p:spPr>
            <a:xfrm rot="16200000" flipH="1">
              <a:off x="9507567" y="2502462"/>
              <a:ext cx="12700" cy="2807394"/>
            </a:xfrm>
            <a:prstGeom prst="curvedConnector3">
              <a:avLst>
                <a:gd name="adj1" fmla="val 3616819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/>
            <p:cNvCxnSpPr>
              <a:stCxn id="10" idx="6"/>
              <a:endCxn id="74" idx="2"/>
            </p:cNvCxnSpPr>
            <p:nvPr/>
          </p:nvCxnSpPr>
          <p:spPr>
            <a:xfrm flipV="1">
              <a:off x="7504722" y="3680247"/>
              <a:ext cx="373236" cy="296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矩形 80"/>
                <p:cNvSpPr/>
                <p:nvPr/>
              </p:nvSpPr>
              <p:spPr>
                <a:xfrm>
                  <a:off x="8374558" y="3339406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1" name="矩形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4558" y="3339406"/>
                  <a:ext cx="321561" cy="326724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矩形 81"/>
                <p:cNvSpPr/>
                <p:nvPr/>
              </p:nvSpPr>
              <p:spPr>
                <a:xfrm>
                  <a:off x="9389944" y="2845246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2" name="矩形 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9944" y="2845246"/>
                  <a:ext cx="321561" cy="326724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矩形 82"/>
                <p:cNvSpPr/>
                <p:nvPr/>
              </p:nvSpPr>
              <p:spPr>
                <a:xfrm>
                  <a:off x="10304733" y="3323029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3" name="矩形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4733" y="3323029"/>
                  <a:ext cx="321561" cy="326724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矩形 83"/>
                <p:cNvSpPr/>
                <p:nvPr/>
              </p:nvSpPr>
              <p:spPr>
                <a:xfrm>
                  <a:off x="9247730" y="4011095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4" name="矩形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47730" y="4011095"/>
                  <a:ext cx="321561" cy="326724"/>
                </a:xfrm>
                <a:prstGeom prst="rect">
                  <a:avLst/>
                </a:prstGeom>
                <a:blipFill rotWithShape="0">
                  <a:blip r:embed="rId4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矩形 92"/>
                <p:cNvSpPr/>
                <p:nvPr/>
              </p:nvSpPr>
              <p:spPr>
                <a:xfrm>
                  <a:off x="7563478" y="3311861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3" name="矩形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3478" y="3311861"/>
                  <a:ext cx="321561" cy="326724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椭圆 95"/>
            <p:cNvSpPr/>
            <p:nvPr/>
          </p:nvSpPr>
          <p:spPr>
            <a:xfrm>
              <a:off x="1045313" y="3450952"/>
              <a:ext cx="451824" cy="45182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cxnSp>
          <p:nvCxnSpPr>
            <p:cNvPr id="102" name="直接箭头连接符 101"/>
            <p:cNvCxnSpPr>
              <a:endCxn id="96" idx="2"/>
            </p:cNvCxnSpPr>
            <p:nvPr/>
          </p:nvCxnSpPr>
          <p:spPr>
            <a:xfrm flipV="1">
              <a:off x="626745" y="3676864"/>
              <a:ext cx="418568" cy="635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圆角矩形 108"/>
            <p:cNvSpPr/>
            <p:nvPr/>
          </p:nvSpPr>
          <p:spPr>
            <a:xfrm>
              <a:off x="6107804" y="3381921"/>
              <a:ext cx="1477931" cy="57623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圆角矩形 109"/>
            <p:cNvSpPr/>
            <p:nvPr/>
          </p:nvSpPr>
          <p:spPr>
            <a:xfrm>
              <a:off x="921411" y="3381921"/>
              <a:ext cx="1477931" cy="57623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128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convert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</a:t>
                </a:r>
                <a:r>
                  <a:rPr lang="en-US" dirty="0"/>
                  <a:t>FA to DFA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66" t="-1515" b="-18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9118431"/>
                  </p:ext>
                </p:extLst>
              </p:nvPr>
            </p:nvGraphicFramePr>
            <p:xfrm>
              <a:off x="980466" y="1146087"/>
              <a:ext cx="9305730" cy="222504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322080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211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37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→{1}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{2,3,4,6,9}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{2,3,4,6,9}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{3,4,5,6,8,9}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{3,4,6,7,8,9,10,11,12,14}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{3,4,5,6,8,9}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{3,4,5,6,8,9}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{3,4,6,7,8,9,10,11,12,14}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*{3,4,6,7,8,9,10,11,12,14}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{3,4,5,6,8,9,11,12,13,14}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{3,4,6,7,8,9,10,11,12,14}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*{3,4,5,6,8,9,11,12,13,14}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{3,4,5,6,8,9,11,12,13,14}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{3,4,6,7,8,9,10,11,12,14}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9118431"/>
                  </p:ext>
                </p:extLst>
              </p:nvPr>
            </p:nvGraphicFramePr>
            <p:xfrm>
              <a:off x="980466" y="1146087"/>
              <a:ext cx="9305730" cy="222504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322080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211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637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9" t="-108197" r="-189603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{2,3,4,6,9}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3963" t="-108197" r="-821" b="-4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{2,3,4,6,9}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{3,4,5,6,8,9}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{3,4,6,7,8,9,10,11,12,14}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{3,4,5,6,8,9}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{3,4,5,6,8,9}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{3,4,6,7,8,9,10,11,12,14}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*{3,4,6,7,8,9,10,11,12,14}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{</a:t>
                          </a:r>
                          <a:r>
                            <a:rPr lang="en-US" dirty="0" smtClean="0"/>
                            <a:t>3,4,5,6,8,9,11,12,13,14</a:t>
                          </a:r>
                          <a:r>
                            <a:rPr lang="en-US" dirty="0" smtClean="0"/>
                            <a:t>}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{3,4,6,7,8,9,10,11,12,14}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*{</a:t>
                          </a:r>
                          <a:r>
                            <a:rPr lang="en-US" dirty="0" smtClean="0"/>
                            <a:t>3,4,5,6,8,9,11,12,13,14</a:t>
                          </a:r>
                          <a:r>
                            <a:rPr lang="en-US" dirty="0" smtClean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{3,4,5,6,8,9,11,12,13,14}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{3,4,6,7,8,9,10,11,12,14}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" name="组合 3"/>
          <p:cNvGrpSpPr/>
          <p:nvPr/>
        </p:nvGrpSpPr>
        <p:grpSpPr>
          <a:xfrm>
            <a:off x="1335775" y="3856751"/>
            <a:ext cx="3633271" cy="2391287"/>
            <a:chOff x="3621775" y="3838822"/>
            <a:chExt cx="3633271" cy="23912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椭圆 128"/>
                <p:cNvSpPr/>
                <p:nvPr/>
              </p:nvSpPr>
              <p:spPr>
                <a:xfrm>
                  <a:off x="3621775" y="4164128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9" name="椭圆 1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1775" y="4164128"/>
                  <a:ext cx="451824" cy="45182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椭圆 129"/>
                <p:cNvSpPr/>
                <p:nvPr/>
              </p:nvSpPr>
              <p:spPr>
                <a:xfrm>
                  <a:off x="4919766" y="4164128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0" name="椭圆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9766" y="4164128"/>
                  <a:ext cx="451824" cy="45182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椭圆 130"/>
                <p:cNvSpPr/>
                <p:nvPr/>
              </p:nvSpPr>
              <p:spPr>
                <a:xfrm>
                  <a:off x="6211505" y="4164128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1" name="椭圆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1505" y="4164128"/>
                  <a:ext cx="451824" cy="451824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椭圆 131"/>
                <p:cNvSpPr/>
                <p:nvPr/>
              </p:nvSpPr>
              <p:spPr>
                <a:xfrm>
                  <a:off x="4919766" y="5408953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2" name="椭圆 1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9766" y="5408953"/>
                  <a:ext cx="451824" cy="451824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3" name="直接箭头连接符 132"/>
            <p:cNvCxnSpPr>
              <a:stCxn id="129" idx="6"/>
              <a:endCxn id="130" idx="2"/>
            </p:cNvCxnSpPr>
            <p:nvPr/>
          </p:nvCxnSpPr>
          <p:spPr>
            <a:xfrm>
              <a:off x="4073599" y="4390040"/>
              <a:ext cx="846167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矩形 133"/>
                <p:cNvSpPr/>
                <p:nvPr/>
              </p:nvSpPr>
              <p:spPr>
                <a:xfrm>
                  <a:off x="4310654" y="403104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4" name="矩形 1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0654" y="4031044"/>
                  <a:ext cx="36580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5" name="直接箭头连接符 134"/>
            <p:cNvCxnSpPr>
              <a:stCxn id="130" idx="6"/>
              <a:endCxn id="131" idx="2"/>
            </p:cNvCxnSpPr>
            <p:nvPr/>
          </p:nvCxnSpPr>
          <p:spPr>
            <a:xfrm>
              <a:off x="5371590" y="4390040"/>
              <a:ext cx="83991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矩形 135"/>
                <p:cNvSpPr/>
                <p:nvPr/>
              </p:nvSpPr>
              <p:spPr>
                <a:xfrm>
                  <a:off x="5568609" y="403104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6" name="矩形 1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8609" y="4031044"/>
                  <a:ext cx="365805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椭圆 139"/>
                <p:cNvSpPr/>
                <p:nvPr/>
              </p:nvSpPr>
              <p:spPr>
                <a:xfrm>
                  <a:off x="6211505" y="5408953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0" name="椭圆 1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1505" y="5408953"/>
                  <a:ext cx="451824" cy="451824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1" name="直接箭头连接符 140"/>
            <p:cNvCxnSpPr>
              <a:stCxn id="130" idx="4"/>
              <a:endCxn id="132" idx="0"/>
            </p:cNvCxnSpPr>
            <p:nvPr/>
          </p:nvCxnSpPr>
          <p:spPr>
            <a:xfrm>
              <a:off x="5145678" y="4615952"/>
              <a:ext cx="0" cy="79300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矩形 148"/>
                <p:cNvSpPr/>
                <p:nvPr/>
              </p:nvSpPr>
              <p:spPr>
                <a:xfrm>
                  <a:off x="4779872" y="4790282"/>
                  <a:ext cx="365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9" name="矩形 1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9872" y="4790282"/>
                  <a:ext cx="36580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0" name="曲线连接符 149"/>
            <p:cNvCxnSpPr>
              <a:stCxn id="131" idx="0"/>
              <a:endCxn id="131" idx="6"/>
            </p:cNvCxnSpPr>
            <p:nvPr/>
          </p:nvCxnSpPr>
          <p:spPr>
            <a:xfrm rot="16200000" flipH="1">
              <a:off x="6437417" y="4164128"/>
              <a:ext cx="225912" cy="225912"/>
            </a:xfrm>
            <a:prstGeom prst="curvedConnector4">
              <a:avLst>
                <a:gd name="adj1" fmla="val -101190"/>
                <a:gd name="adj2" fmla="val 201190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矩形 152"/>
                <p:cNvSpPr/>
                <p:nvPr/>
              </p:nvSpPr>
              <p:spPr>
                <a:xfrm>
                  <a:off x="6889241" y="383882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3" name="矩形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9241" y="3838822"/>
                  <a:ext cx="365805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4" name="直接箭头连接符 153"/>
            <p:cNvCxnSpPr>
              <a:stCxn id="131" idx="3"/>
              <a:endCxn id="132" idx="7"/>
            </p:cNvCxnSpPr>
            <p:nvPr/>
          </p:nvCxnSpPr>
          <p:spPr>
            <a:xfrm flipH="1">
              <a:off x="5305422" y="4549784"/>
              <a:ext cx="972251" cy="92533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矩形 156"/>
                <p:cNvSpPr/>
                <p:nvPr/>
              </p:nvSpPr>
              <p:spPr>
                <a:xfrm>
                  <a:off x="5525732" y="4690961"/>
                  <a:ext cx="365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7" name="矩形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5732" y="4690961"/>
                  <a:ext cx="365806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8" name="直接箭头连接符 157"/>
            <p:cNvCxnSpPr>
              <a:stCxn id="132" idx="6"/>
              <a:endCxn id="140" idx="2"/>
            </p:cNvCxnSpPr>
            <p:nvPr/>
          </p:nvCxnSpPr>
          <p:spPr>
            <a:xfrm>
              <a:off x="5371590" y="5634865"/>
              <a:ext cx="83991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曲线连接符 161"/>
            <p:cNvCxnSpPr>
              <a:stCxn id="132" idx="4"/>
              <a:endCxn id="132" idx="2"/>
            </p:cNvCxnSpPr>
            <p:nvPr/>
          </p:nvCxnSpPr>
          <p:spPr>
            <a:xfrm rot="5400000" flipH="1">
              <a:off x="4919766" y="5634865"/>
              <a:ext cx="225912" cy="225912"/>
            </a:xfrm>
            <a:prstGeom prst="curvedConnector4">
              <a:avLst>
                <a:gd name="adj1" fmla="val -101190"/>
                <a:gd name="adj2" fmla="val 201190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矩形 164"/>
                <p:cNvSpPr/>
                <p:nvPr/>
              </p:nvSpPr>
              <p:spPr>
                <a:xfrm>
                  <a:off x="5613795" y="529045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5" name="矩形 1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3795" y="5290455"/>
                  <a:ext cx="365805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矩形 165"/>
                <p:cNvSpPr/>
                <p:nvPr/>
              </p:nvSpPr>
              <p:spPr>
                <a:xfrm>
                  <a:off x="4414067" y="5860777"/>
                  <a:ext cx="365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6" name="矩形 1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4067" y="5860777"/>
                  <a:ext cx="365806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7" name="椭圆 166"/>
            <p:cNvSpPr/>
            <p:nvPr/>
          </p:nvSpPr>
          <p:spPr>
            <a:xfrm>
              <a:off x="4976190" y="5449076"/>
              <a:ext cx="362315" cy="38099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6256259" y="5444368"/>
              <a:ext cx="362315" cy="38099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9" name="曲线连接符 168"/>
            <p:cNvCxnSpPr>
              <a:stCxn id="140" idx="0"/>
              <a:endCxn id="140" idx="6"/>
            </p:cNvCxnSpPr>
            <p:nvPr/>
          </p:nvCxnSpPr>
          <p:spPr>
            <a:xfrm rot="16200000" flipH="1">
              <a:off x="6437417" y="5408953"/>
              <a:ext cx="225912" cy="225912"/>
            </a:xfrm>
            <a:prstGeom prst="curvedConnector4">
              <a:avLst>
                <a:gd name="adj1" fmla="val -101190"/>
                <a:gd name="adj2" fmla="val 201190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矩形 171"/>
                <p:cNvSpPr/>
                <p:nvPr/>
              </p:nvSpPr>
              <p:spPr>
                <a:xfrm>
                  <a:off x="6883248" y="501245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2" name="矩形 1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3248" y="5012452"/>
                  <a:ext cx="365805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直接箭头连接符 40"/>
            <p:cNvCxnSpPr/>
            <p:nvPr/>
          </p:nvCxnSpPr>
          <p:spPr>
            <a:xfrm flipH="1">
              <a:off x="5371590" y="5825359"/>
              <a:ext cx="75649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矩形 45"/>
                <p:cNvSpPr/>
                <p:nvPr/>
              </p:nvSpPr>
              <p:spPr>
                <a:xfrm>
                  <a:off x="5615852" y="5860777"/>
                  <a:ext cx="365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矩形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5852" y="5860777"/>
                  <a:ext cx="365806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组合 6"/>
          <p:cNvGrpSpPr/>
          <p:nvPr/>
        </p:nvGrpSpPr>
        <p:grpSpPr>
          <a:xfrm>
            <a:off x="6519953" y="4305530"/>
            <a:ext cx="3766243" cy="1005361"/>
            <a:chOff x="6158787" y="3565767"/>
            <a:chExt cx="3766243" cy="10053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椭圆 28"/>
                <p:cNvSpPr/>
                <p:nvPr/>
              </p:nvSpPr>
              <p:spPr>
                <a:xfrm>
                  <a:off x="6158787" y="4119304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椭圆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8787" y="4119304"/>
                  <a:ext cx="451824" cy="451824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椭圆 29"/>
                <p:cNvSpPr/>
                <p:nvPr/>
              </p:nvSpPr>
              <p:spPr>
                <a:xfrm>
                  <a:off x="7456778" y="4119304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椭圆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6778" y="4119304"/>
                  <a:ext cx="451824" cy="451824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椭圆 30"/>
                <p:cNvSpPr/>
                <p:nvPr/>
              </p:nvSpPr>
              <p:spPr>
                <a:xfrm>
                  <a:off x="8748517" y="4119304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椭圆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8517" y="4119304"/>
                  <a:ext cx="451824" cy="451824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直接箭头连接符 32"/>
            <p:cNvCxnSpPr>
              <a:stCxn id="29" idx="6"/>
              <a:endCxn id="30" idx="2"/>
            </p:cNvCxnSpPr>
            <p:nvPr/>
          </p:nvCxnSpPr>
          <p:spPr>
            <a:xfrm>
              <a:off x="6610611" y="4345216"/>
              <a:ext cx="846167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/>
                <p:cNvSpPr/>
                <p:nvPr/>
              </p:nvSpPr>
              <p:spPr>
                <a:xfrm>
                  <a:off x="6847666" y="3986220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矩形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7666" y="3986220"/>
                  <a:ext cx="365805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箭头连接符 34"/>
            <p:cNvCxnSpPr>
              <a:stCxn id="30" idx="6"/>
              <a:endCxn id="31" idx="2"/>
            </p:cNvCxnSpPr>
            <p:nvPr/>
          </p:nvCxnSpPr>
          <p:spPr>
            <a:xfrm>
              <a:off x="7908602" y="4345216"/>
              <a:ext cx="83991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矩形 35"/>
                <p:cNvSpPr/>
                <p:nvPr/>
              </p:nvSpPr>
              <p:spPr>
                <a:xfrm>
                  <a:off x="7506137" y="356576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矩形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6137" y="3565767"/>
                  <a:ext cx="365805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曲线连接符 39"/>
            <p:cNvCxnSpPr>
              <a:stCxn id="31" idx="0"/>
              <a:endCxn id="31" idx="6"/>
            </p:cNvCxnSpPr>
            <p:nvPr/>
          </p:nvCxnSpPr>
          <p:spPr>
            <a:xfrm rot="16200000" flipH="1">
              <a:off x="8974429" y="4119304"/>
              <a:ext cx="225912" cy="225912"/>
            </a:xfrm>
            <a:prstGeom prst="curvedConnector4">
              <a:avLst>
                <a:gd name="adj1" fmla="val -101190"/>
                <a:gd name="adj2" fmla="val 201190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矩形 42"/>
                <p:cNvSpPr/>
                <p:nvPr/>
              </p:nvSpPr>
              <p:spPr>
                <a:xfrm>
                  <a:off x="8145656" y="3992941"/>
                  <a:ext cx="365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矩形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5656" y="3992941"/>
                  <a:ext cx="365806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曲线连接符 44"/>
            <p:cNvCxnSpPr>
              <a:stCxn id="30" idx="1"/>
              <a:endCxn id="30" idx="7"/>
            </p:cNvCxnSpPr>
            <p:nvPr/>
          </p:nvCxnSpPr>
          <p:spPr>
            <a:xfrm rot="5400000" flipH="1" flipV="1">
              <a:off x="7682690" y="4025728"/>
              <a:ext cx="12700" cy="319488"/>
            </a:xfrm>
            <a:prstGeom prst="curvedConnector3">
              <a:avLst>
                <a:gd name="adj1" fmla="val 2321008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8793326" y="4154720"/>
              <a:ext cx="362315" cy="38099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矩形 50"/>
                <p:cNvSpPr/>
                <p:nvPr/>
              </p:nvSpPr>
              <p:spPr>
                <a:xfrm>
                  <a:off x="9437396" y="3856751"/>
                  <a:ext cx="4876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r>
                    <a:rPr lang="en-US" dirty="0"/>
                    <a:t>,1</a:t>
                  </a:r>
                </a:p>
              </p:txBody>
            </p:sp>
          </mc:Choice>
          <mc:Fallback xmlns="">
            <p:sp>
              <p:nvSpPr>
                <p:cNvPr id="51" name="矩形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7396" y="3856751"/>
                  <a:ext cx="487634" cy="369332"/>
                </a:xfrm>
                <a:prstGeom prst="rect">
                  <a:avLst/>
                </a:prstGeom>
                <a:blipFill>
                  <a:blip r:embed="rId24"/>
                  <a:stretch>
                    <a:fillRect t="-8197" r="-10000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86525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Convert the following DFA to RE using state elimination technique</a:t>
            </a:r>
          </a:p>
          <a:p>
            <a:endParaRPr 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3934887" y="2271010"/>
            <a:ext cx="3633250" cy="2409336"/>
            <a:chOff x="1324867" y="3595607"/>
            <a:chExt cx="3633250" cy="24093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椭圆 4"/>
                <p:cNvSpPr/>
                <p:nvPr/>
              </p:nvSpPr>
              <p:spPr>
                <a:xfrm>
                  <a:off x="2085181" y="4281483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5181" y="4281483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3265441" y="549419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441" y="5494197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4447371" y="4277774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7371" y="4277774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直接箭头连接符 7"/>
            <p:cNvCxnSpPr>
              <a:endCxn id="5" idx="2"/>
            </p:cNvCxnSpPr>
            <p:nvPr/>
          </p:nvCxnSpPr>
          <p:spPr>
            <a:xfrm>
              <a:off x="1596658" y="4536856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stCxn id="5" idx="4"/>
              <a:endCxn id="6" idx="2"/>
            </p:cNvCxnSpPr>
            <p:nvPr/>
          </p:nvCxnSpPr>
          <p:spPr>
            <a:xfrm>
              <a:off x="2340554" y="4792229"/>
              <a:ext cx="924887" cy="95734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7" idx="2"/>
              <a:endCxn id="17" idx="6"/>
            </p:cNvCxnSpPr>
            <p:nvPr/>
          </p:nvCxnSpPr>
          <p:spPr>
            <a:xfrm flipH="1">
              <a:off x="3776187" y="4533147"/>
              <a:ext cx="671184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2778007" y="414526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8007" y="4145268"/>
                  <a:ext cx="37702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4503171" y="3595607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3171" y="3595607"/>
                  <a:ext cx="377026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3958267" y="414539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8267" y="4145398"/>
                  <a:ext cx="37702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1324867" y="4062594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cxnSp>
          <p:nvCxnSpPr>
            <p:cNvPr id="15" name="曲线连接符 14"/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2340554" y="4175704"/>
              <a:ext cx="12700" cy="361152"/>
            </a:xfrm>
            <a:prstGeom prst="curvedConnector3">
              <a:avLst>
                <a:gd name="adj1" fmla="val 285998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2155569" y="361491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569" y="3614918"/>
                  <a:ext cx="37702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椭圆 16"/>
                <p:cNvSpPr/>
                <p:nvPr/>
              </p:nvSpPr>
              <p:spPr>
                <a:xfrm>
                  <a:off x="3265441" y="4277774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椭圆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441" y="4277774"/>
                  <a:ext cx="510746" cy="510746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接箭头连接符 17"/>
            <p:cNvCxnSpPr>
              <a:stCxn id="6" idx="7"/>
              <a:endCxn id="17" idx="5"/>
            </p:cNvCxnSpPr>
            <p:nvPr/>
          </p:nvCxnSpPr>
          <p:spPr>
            <a:xfrm flipV="1">
              <a:off x="3701390" y="4713723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曲线连接符 18"/>
            <p:cNvCxnSpPr>
              <a:stCxn id="7" idx="1"/>
              <a:endCxn id="7" idx="7"/>
            </p:cNvCxnSpPr>
            <p:nvPr/>
          </p:nvCxnSpPr>
          <p:spPr>
            <a:xfrm rot="5400000" flipH="1" flipV="1">
              <a:off x="4702744" y="4171995"/>
              <a:ext cx="12700" cy="361152"/>
            </a:xfrm>
            <a:prstGeom prst="curvedConnector3">
              <a:avLst>
                <a:gd name="adj1" fmla="val 2994559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2143626" y="4330064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箭头连接符 20"/>
            <p:cNvCxnSpPr>
              <a:stCxn id="17" idx="2"/>
              <a:endCxn id="5" idx="6"/>
            </p:cNvCxnSpPr>
            <p:nvPr/>
          </p:nvCxnSpPr>
          <p:spPr>
            <a:xfrm flipH="1">
              <a:off x="2595927" y="4533147"/>
              <a:ext cx="669514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17" idx="3"/>
              <a:endCxn id="6" idx="1"/>
            </p:cNvCxnSpPr>
            <p:nvPr/>
          </p:nvCxnSpPr>
          <p:spPr>
            <a:xfrm>
              <a:off x="3340238" y="4713723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>
              <a:stCxn id="6" idx="6"/>
              <a:endCxn id="7" idx="4"/>
            </p:cNvCxnSpPr>
            <p:nvPr/>
          </p:nvCxnSpPr>
          <p:spPr>
            <a:xfrm flipV="1">
              <a:off x="3776187" y="4788520"/>
              <a:ext cx="926557" cy="96105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2444529" y="5199662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8" name="文本框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4529" y="5199662"/>
                  <a:ext cx="37702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3707524" y="4899713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文本框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7524" y="4899713"/>
                  <a:ext cx="377026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2984595" y="4896832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文本框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4595" y="4896832"/>
                  <a:ext cx="377026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4257294" y="5150549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文本框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7294" y="5150549"/>
                  <a:ext cx="377026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8112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DFA to 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Add new start state X and final state Y</a:t>
                </a:r>
              </a:p>
              <a:p>
                <a:r>
                  <a:rPr lang="en-US" dirty="0"/>
                  <a:t>Eliminate r</a:t>
                </a:r>
              </a:p>
              <a:p>
                <a:r>
                  <a:rPr lang="en-US" dirty="0"/>
                  <a:t>Eliminate q</a:t>
                </a:r>
              </a:p>
              <a:p>
                <a:r>
                  <a:rPr lang="en-US" dirty="0"/>
                  <a:t>Eliminate s</a:t>
                </a:r>
              </a:p>
              <a:p>
                <a:r>
                  <a:rPr lang="en-US" dirty="0"/>
                  <a:t>Eliminate p</a:t>
                </a:r>
              </a:p>
              <a:p>
                <a:r>
                  <a:rPr lang="en-US" dirty="0"/>
                  <a:t>Result: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1+0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0+</m:t>
                                        </m:r>
                                        <m:sSup>
                                          <m:sSup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  <m:t>10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0+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3" t="-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组合 48"/>
          <p:cNvGrpSpPr/>
          <p:nvPr/>
        </p:nvGrpSpPr>
        <p:grpSpPr>
          <a:xfrm>
            <a:off x="3888308" y="2602186"/>
            <a:ext cx="4866623" cy="2841251"/>
            <a:chOff x="2342590" y="2168460"/>
            <a:chExt cx="4866623" cy="284125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椭圆 4"/>
                <p:cNvSpPr/>
                <p:nvPr/>
              </p:nvSpPr>
              <p:spPr>
                <a:xfrm>
                  <a:off x="4336277" y="2854336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椭圆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6277" y="2854336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5516537" y="4067050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537" y="4067050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6698467" y="28506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8467" y="2850627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直接箭头连接符 7"/>
            <p:cNvCxnSpPr>
              <a:stCxn id="32" idx="6"/>
              <a:endCxn id="5" idx="2"/>
            </p:cNvCxnSpPr>
            <p:nvPr/>
          </p:nvCxnSpPr>
          <p:spPr>
            <a:xfrm>
              <a:off x="3677940" y="3109709"/>
              <a:ext cx="658337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stCxn id="5" idx="4"/>
              <a:endCxn id="6" idx="2"/>
            </p:cNvCxnSpPr>
            <p:nvPr/>
          </p:nvCxnSpPr>
          <p:spPr>
            <a:xfrm>
              <a:off x="4591650" y="3365082"/>
              <a:ext cx="924887" cy="95734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7" idx="2"/>
              <a:endCxn id="17" idx="6"/>
            </p:cNvCxnSpPr>
            <p:nvPr/>
          </p:nvCxnSpPr>
          <p:spPr>
            <a:xfrm flipH="1">
              <a:off x="6027283" y="3106000"/>
              <a:ext cx="671184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5029103" y="271812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103" y="2718121"/>
                  <a:ext cx="37702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6754267" y="2168460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4267" y="2168460"/>
                  <a:ext cx="377026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6209363" y="271825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9363" y="2718251"/>
                  <a:ext cx="37702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2342590" y="2665961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cxnSp>
          <p:nvCxnSpPr>
            <p:cNvPr id="15" name="曲线连接符 14"/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4591650" y="2748557"/>
              <a:ext cx="12700" cy="361152"/>
            </a:xfrm>
            <a:prstGeom prst="curvedConnector3">
              <a:avLst>
                <a:gd name="adj1" fmla="val 285998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4406665" y="218777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6665" y="2187771"/>
                  <a:ext cx="37702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椭圆 16"/>
                <p:cNvSpPr/>
                <p:nvPr/>
              </p:nvSpPr>
              <p:spPr>
                <a:xfrm>
                  <a:off x="5516537" y="28506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椭圆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537" y="2850627"/>
                  <a:ext cx="510746" cy="510746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接箭头连接符 17"/>
            <p:cNvCxnSpPr>
              <a:stCxn id="6" idx="7"/>
              <a:endCxn id="17" idx="5"/>
            </p:cNvCxnSpPr>
            <p:nvPr/>
          </p:nvCxnSpPr>
          <p:spPr>
            <a:xfrm flipV="1">
              <a:off x="5952486" y="3286576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曲线连接符 18"/>
            <p:cNvCxnSpPr>
              <a:stCxn id="7" idx="1"/>
              <a:endCxn id="7" idx="7"/>
            </p:cNvCxnSpPr>
            <p:nvPr/>
          </p:nvCxnSpPr>
          <p:spPr>
            <a:xfrm rot="5400000" flipH="1" flipV="1">
              <a:off x="6953840" y="2744848"/>
              <a:ext cx="12700" cy="361152"/>
            </a:xfrm>
            <a:prstGeom prst="curvedConnector3">
              <a:avLst>
                <a:gd name="adj1" fmla="val 2994559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17" idx="2"/>
              <a:endCxn id="5" idx="6"/>
            </p:cNvCxnSpPr>
            <p:nvPr/>
          </p:nvCxnSpPr>
          <p:spPr>
            <a:xfrm flipH="1">
              <a:off x="4847023" y="3106000"/>
              <a:ext cx="669514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17" idx="3"/>
              <a:endCxn id="6" idx="1"/>
            </p:cNvCxnSpPr>
            <p:nvPr/>
          </p:nvCxnSpPr>
          <p:spPr>
            <a:xfrm>
              <a:off x="5591334" y="3286576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>
              <a:stCxn id="6" idx="6"/>
              <a:endCxn id="7" idx="4"/>
            </p:cNvCxnSpPr>
            <p:nvPr/>
          </p:nvCxnSpPr>
          <p:spPr>
            <a:xfrm flipV="1">
              <a:off x="6027283" y="3361373"/>
              <a:ext cx="926557" cy="96105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4695625" y="3772515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5625" y="3772515"/>
                  <a:ext cx="37702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5958620" y="347256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8620" y="3472566"/>
                  <a:ext cx="377026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5235691" y="3469685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5691" y="3469685"/>
                  <a:ext cx="377026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6508390" y="3723402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8390" y="3723402"/>
                  <a:ext cx="377026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椭圆 31"/>
                <p:cNvSpPr/>
                <p:nvPr/>
              </p:nvSpPr>
              <p:spPr>
                <a:xfrm>
                  <a:off x="3167194" y="2854336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X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椭圆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7194" y="2854336"/>
                  <a:ext cx="510746" cy="510746"/>
                </a:xfrm>
                <a:prstGeom prst="ellipse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箭头连接符 34"/>
            <p:cNvCxnSpPr>
              <a:stCxn id="5" idx="4"/>
              <a:endCxn id="34" idx="0"/>
            </p:cNvCxnSpPr>
            <p:nvPr/>
          </p:nvCxnSpPr>
          <p:spPr>
            <a:xfrm flipH="1">
              <a:off x="4591559" y="3365082"/>
              <a:ext cx="91" cy="113388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>
              <a:endCxn id="32" idx="2"/>
            </p:cNvCxnSpPr>
            <p:nvPr/>
          </p:nvCxnSpPr>
          <p:spPr>
            <a:xfrm>
              <a:off x="2717563" y="3106000"/>
              <a:ext cx="449631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/>
            <p:cNvGrpSpPr/>
            <p:nvPr/>
          </p:nvGrpSpPr>
          <p:grpSpPr>
            <a:xfrm>
              <a:off x="4336186" y="4498965"/>
              <a:ext cx="510746" cy="510746"/>
              <a:chOff x="7986753" y="2850627"/>
              <a:chExt cx="510746" cy="51074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椭圆 33"/>
                  <p:cNvSpPr/>
                  <p:nvPr/>
                </p:nvSpPr>
                <p:spPr>
                  <a:xfrm>
                    <a:off x="7986753" y="285062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4" name="椭圆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86753" y="2850627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椭圆 42"/>
              <p:cNvSpPr/>
              <p:nvPr/>
            </p:nvSpPr>
            <p:spPr>
              <a:xfrm>
                <a:off x="8042941" y="2890662"/>
                <a:ext cx="409564" cy="430676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/>
                <p:cNvSpPr txBox="1"/>
                <p:nvPr/>
              </p:nvSpPr>
              <p:spPr>
                <a:xfrm>
                  <a:off x="4201425" y="3745127"/>
                  <a:ext cx="3522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文本框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1425" y="3745127"/>
                  <a:ext cx="352276" cy="36933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/>
                <p:cNvSpPr txBox="1"/>
                <p:nvPr/>
              </p:nvSpPr>
              <p:spPr>
                <a:xfrm>
                  <a:off x="3797970" y="2736668"/>
                  <a:ext cx="3522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文本框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7970" y="2736668"/>
                  <a:ext cx="352276" cy="369332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组合 49"/>
          <p:cNvGrpSpPr/>
          <p:nvPr/>
        </p:nvGrpSpPr>
        <p:grpSpPr>
          <a:xfrm>
            <a:off x="3889663" y="2621497"/>
            <a:ext cx="4733580" cy="2821940"/>
            <a:chOff x="2342590" y="2187771"/>
            <a:chExt cx="4733580" cy="28219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椭圆 50"/>
                <p:cNvSpPr/>
                <p:nvPr/>
              </p:nvSpPr>
              <p:spPr>
                <a:xfrm>
                  <a:off x="4336277" y="2854336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椭圆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6277" y="2854336"/>
                  <a:ext cx="510746" cy="510746"/>
                </a:xfrm>
                <a:prstGeom prst="ellipse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椭圆 51"/>
                <p:cNvSpPr/>
                <p:nvPr/>
              </p:nvSpPr>
              <p:spPr>
                <a:xfrm>
                  <a:off x="5516537" y="4067050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椭圆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537" y="4067050"/>
                  <a:ext cx="510746" cy="510746"/>
                </a:xfrm>
                <a:prstGeom prst="ellipse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直接箭头连接符 53"/>
            <p:cNvCxnSpPr>
              <a:stCxn id="73" idx="6"/>
              <a:endCxn id="51" idx="2"/>
            </p:cNvCxnSpPr>
            <p:nvPr/>
          </p:nvCxnSpPr>
          <p:spPr>
            <a:xfrm>
              <a:off x="3677940" y="3109709"/>
              <a:ext cx="658337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>
              <a:stCxn id="51" idx="4"/>
              <a:endCxn id="52" idx="2"/>
            </p:cNvCxnSpPr>
            <p:nvPr/>
          </p:nvCxnSpPr>
          <p:spPr>
            <a:xfrm>
              <a:off x="4591650" y="3365082"/>
              <a:ext cx="924887" cy="95734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/>
                <p:cNvSpPr txBox="1"/>
                <p:nvPr/>
              </p:nvSpPr>
              <p:spPr>
                <a:xfrm>
                  <a:off x="5029103" y="271812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7" name="文本框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103" y="2718121"/>
                  <a:ext cx="377026" cy="369332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文本框 59"/>
            <p:cNvSpPr txBox="1"/>
            <p:nvPr/>
          </p:nvSpPr>
          <p:spPr>
            <a:xfrm>
              <a:off x="2342590" y="2665961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cxnSp>
          <p:nvCxnSpPr>
            <p:cNvPr id="61" name="曲线连接符 60"/>
            <p:cNvCxnSpPr>
              <a:stCxn id="51" idx="1"/>
              <a:endCxn id="51" idx="7"/>
            </p:cNvCxnSpPr>
            <p:nvPr/>
          </p:nvCxnSpPr>
          <p:spPr>
            <a:xfrm rot="5400000" flipH="1" flipV="1">
              <a:off x="4591650" y="2748557"/>
              <a:ext cx="12700" cy="361152"/>
            </a:xfrm>
            <a:prstGeom prst="curvedConnector3">
              <a:avLst>
                <a:gd name="adj1" fmla="val 285998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文本框 61"/>
                <p:cNvSpPr txBox="1"/>
                <p:nvPr/>
              </p:nvSpPr>
              <p:spPr>
                <a:xfrm>
                  <a:off x="4406665" y="218777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文本框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6665" y="2187771"/>
                  <a:ext cx="377026" cy="369332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椭圆 62"/>
                <p:cNvSpPr/>
                <p:nvPr/>
              </p:nvSpPr>
              <p:spPr>
                <a:xfrm>
                  <a:off x="5516537" y="28506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椭圆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537" y="2850627"/>
                  <a:ext cx="510746" cy="510746"/>
                </a:xfrm>
                <a:prstGeom prst="ellipse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直接箭头连接符 63"/>
            <p:cNvCxnSpPr>
              <a:stCxn id="52" idx="7"/>
              <a:endCxn id="63" idx="5"/>
            </p:cNvCxnSpPr>
            <p:nvPr/>
          </p:nvCxnSpPr>
          <p:spPr>
            <a:xfrm flipV="1">
              <a:off x="5952486" y="3286576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/>
            <p:cNvCxnSpPr>
              <a:stCxn id="63" idx="2"/>
              <a:endCxn id="51" idx="6"/>
            </p:cNvCxnSpPr>
            <p:nvPr/>
          </p:nvCxnSpPr>
          <p:spPr>
            <a:xfrm flipH="1">
              <a:off x="4847023" y="3106000"/>
              <a:ext cx="669514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/>
            <p:cNvCxnSpPr>
              <a:stCxn id="63" idx="3"/>
              <a:endCxn id="52" idx="1"/>
            </p:cNvCxnSpPr>
            <p:nvPr/>
          </p:nvCxnSpPr>
          <p:spPr>
            <a:xfrm>
              <a:off x="5591334" y="3286576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文本框 68"/>
                <p:cNvSpPr txBox="1"/>
                <p:nvPr/>
              </p:nvSpPr>
              <p:spPr>
                <a:xfrm>
                  <a:off x="4695625" y="3772515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文本框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5625" y="3772515"/>
                  <a:ext cx="377026" cy="36933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文本框 69"/>
                <p:cNvSpPr txBox="1"/>
                <p:nvPr/>
              </p:nvSpPr>
              <p:spPr>
                <a:xfrm>
                  <a:off x="5958620" y="3472566"/>
                  <a:ext cx="11175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文本框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8620" y="3472566"/>
                  <a:ext cx="1117550" cy="3693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文本框 70"/>
                <p:cNvSpPr txBox="1"/>
                <p:nvPr/>
              </p:nvSpPr>
              <p:spPr>
                <a:xfrm>
                  <a:off x="5235691" y="3469685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文本框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5691" y="3469685"/>
                  <a:ext cx="377026" cy="369332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椭圆 72"/>
                <p:cNvSpPr/>
                <p:nvPr/>
              </p:nvSpPr>
              <p:spPr>
                <a:xfrm>
                  <a:off x="3167194" y="2854336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X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3" name="椭圆 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7194" y="2854336"/>
                  <a:ext cx="510746" cy="510746"/>
                </a:xfrm>
                <a:prstGeom prst="ellipse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4" name="直接箭头连接符 73"/>
            <p:cNvCxnSpPr>
              <a:stCxn id="51" idx="4"/>
              <a:endCxn id="79" idx="0"/>
            </p:cNvCxnSpPr>
            <p:nvPr/>
          </p:nvCxnSpPr>
          <p:spPr>
            <a:xfrm flipH="1">
              <a:off x="4591559" y="3365082"/>
              <a:ext cx="91" cy="113388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/>
            <p:cNvCxnSpPr>
              <a:endCxn id="73" idx="2"/>
            </p:cNvCxnSpPr>
            <p:nvPr/>
          </p:nvCxnSpPr>
          <p:spPr>
            <a:xfrm>
              <a:off x="2717563" y="3106000"/>
              <a:ext cx="449631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组合 75"/>
            <p:cNvGrpSpPr/>
            <p:nvPr/>
          </p:nvGrpSpPr>
          <p:grpSpPr>
            <a:xfrm>
              <a:off x="4336186" y="4498965"/>
              <a:ext cx="510746" cy="510746"/>
              <a:chOff x="7986753" y="2850627"/>
              <a:chExt cx="510746" cy="51074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椭圆 78"/>
                  <p:cNvSpPr/>
                  <p:nvPr/>
                </p:nvSpPr>
                <p:spPr>
                  <a:xfrm>
                    <a:off x="7986753" y="285062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9" name="椭圆 7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86753" y="2850627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0" name="椭圆 79"/>
              <p:cNvSpPr/>
              <p:nvPr/>
            </p:nvSpPr>
            <p:spPr>
              <a:xfrm>
                <a:off x="8042941" y="2890662"/>
                <a:ext cx="409564" cy="430676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文本框 76"/>
                <p:cNvSpPr txBox="1"/>
                <p:nvPr/>
              </p:nvSpPr>
              <p:spPr>
                <a:xfrm>
                  <a:off x="4201425" y="3745127"/>
                  <a:ext cx="3522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7" name="文本框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1425" y="3745127"/>
                  <a:ext cx="352276" cy="369332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文本框 77"/>
                <p:cNvSpPr txBox="1"/>
                <p:nvPr/>
              </p:nvSpPr>
              <p:spPr>
                <a:xfrm>
                  <a:off x="3797970" y="2736668"/>
                  <a:ext cx="3522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8" name="文本框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7970" y="2736668"/>
                  <a:ext cx="352276" cy="369332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9" name="组合 168"/>
          <p:cNvGrpSpPr/>
          <p:nvPr/>
        </p:nvGrpSpPr>
        <p:grpSpPr>
          <a:xfrm>
            <a:off x="3890674" y="2683274"/>
            <a:ext cx="4493205" cy="1113680"/>
            <a:chOff x="2342590" y="2251402"/>
            <a:chExt cx="4493205" cy="11136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椭圆 169"/>
                <p:cNvSpPr/>
                <p:nvPr/>
              </p:nvSpPr>
              <p:spPr>
                <a:xfrm>
                  <a:off x="6073631" y="2842425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0" name="椭圆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3631" y="2842425"/>
                  <a:ext cx="510746" cy="510746"/>
                </a:xfrm>
                <a:prstGeom prst="ellipse">
                  <a:avLst/>
                </a:prstGeom>
                <a:blipFill rotWithShape="0">
                  <a:blip r:embed="rId4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直接箭头连接符 170"/>
            <p:cNvCxnSpPr>
              <a:stCxn id="174" idx="6"/>
              <a:endCxn id="170" idx="2"/>
            </p:cNvCxnSpPr>
            <p:nvPr/>
          </p:nvCxnSpPr>
          <p:spPr>
            <a:xfrm flipV="1">
              <a:off x="3677940" y="3097798"/>
              <a:ext cx="2395691" cy="1191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文本框 171"/>
            <p:cNvSpPr txBox="1"/>
            <p:nvPr/>
          </p:nvSpPr>
          <p:spPr>
            <a:xfrm>
              <a:off x="2342590" y="2665961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文本框 172"/>
                <p:cNvSpPr txBox="1"/>
                <p:nvPr/>
              </p:nvSpPr>
              <p:spPr>
                <a:xfrm>
                  <a:off x="3069058" y="2251402"/>
                  <a:ext cx="3766737" cy="4597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  <m:t>0+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altLang="zh-CN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altLang="zh-CN" i="1">
                                                    <a:latin typeface="Cambria Math" panose="02040503050406030204" pitchFamily="18" charset="0"/>
                                                  </a:rPr>
                                                  <m:t>10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i="1"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p>
                                            </m:sSup>
                                            <m: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0+</m:t>
                                    </m:r>
                                    <m:sSup>
                                      <m:sSup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e>
                                      <m:sup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3" name="文本框 1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58" y="2251402"/>
                  <a:ext cx="3766737" cy="459741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椭圆 173"/>
                <p:cNvSpPr/>
                <p:nvPr/>
              </p:nvSpPr>
              <p:spPr>
                <a:xfrm>
                  <a:off x="3167194" y="2854336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X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4" name="椭圆 1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7194" y="2854336"/>
                  <a:ext cx="510746" cy="510746"/>
                </a:xfrm>
                <a:prstGeom prst="ellipse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5" name="直接箭头连接符 174"/>
            <p:cNvCxnSpPr>
              <a:endCxn id="174" idx="2"/>
            </p:cNvCxnSpPr>
            <p:nvPr/>
          </p:nvCxnSpPr>
          <p:spPr>
            <a:xfrm>
              <a:off x="2717563" y="3106000"/>
              <a:ext cx="449631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椭圆 175"/>
            <p:cNvSpPr/>
            <p:nvPr/>
          </p:nvSpPr>
          <p:spPr>
            <a:xfrm>
              <a:off x="6133414" y="2890662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87556" y="2626753"/>
            <a:ext cx="5165421" cy="2821940"/>
            <a:chOff x="6421806" y="2400187"/>
            <a:chExt cx="5165421" cy="2821940"/>
          </a:xfrm>
        </p:grpSpPr>
        <p:grpSp>
          <p:nvGrpSpPr>
            <p:cNvPr id="81" name="组合 80"/>
            <p:cNvGrpSpPr/>
            <p:nvPr/>
          </p:nvGrpSpPr>
          <p:grpSpPr>
            <a:xfrm>
              <a:off x="6421806" y="2400187"/>
              <a:ext cx="4083603" cy="2821940"/>
              <a:chOff x="2342590" y="2187771"/>
              <a:chExt cx="4083603" cy="282194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椭圆 81"/>
                  <p:cNvSpPr/>
                  <p:nvPr/>
                </p:nvSpPr>
                <p:spPr>
                  <a:xfrm>
                    <a:off x="4336277" y="2854336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2" name="椭圆 8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6277" y="2854336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3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椭圆 82"/>
                  <p:cNvSpPr/>
                  <p:nvPr/>
                </p:nvSpPr>
                <p:spPr>
                  <a:xfrm>
                    <a:off x="5915447" y="2854218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3" name="椭圆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15447" y="2854218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3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4" name="直接箭头连接符 83"/>
              <p:cNvCxnSpPr>
                <a:stCxn id="97" idx="6"/>
                <a:endCxn id="82" idx="2"/>
              </p:cNvCxnSpPr>
              <p:nvPr/>
            </p:nvCxnSpPr>
            <p:spPr>
              <a:xfrm>
                <a:off x="3677940" y="3109709"/>
                <a:ext cx="658337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箭头连接符 84"/>
              <p:cNvCxnSpPr>
                <a:stCxn id="82" idx="5"/>
                <a:endCxn id="83" idx="3"/>
              </p:cNvCxnSpPr>
              <p:nvPr/>
            </p:nvCxnSpPr>
            <p:spPr>
              <a:xfrm flipV="1">
                <a:off x="4772226" y="3290167"/>
                <a:ext cx="1218018" cy="118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文本框 86"/>
              <p:cNvSpPr txBox="1"/>
              <p:nvPr/>
            </p:nvSpPr>
            <p:spPr>
              <a:xfrm>
                <a:off x="2342590" y="2665961"/>
                <a:ext cx="6832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Start</a:t>
                </a:r>
                <a:endParaRPr lang="zh-CN" altLang="en-US" dirty="0"/>
              </a:p>
            </p:txBody>
          </p:sp>
          <p:cxnSp>
            <p:nvCxnSpPr>
              <p:cNvPr id="88" name="曲线连接符 87"/>
              <p:cNvCxnSpPr>
                <a:stCxn id="82" idx="1"/>
                <a:endCxn id="82" idx="7"/>
              </p:cNvCxnSpPr>
              <p:nvPr/>
            </p:nvCxnSpPr>
            <p:spPr>
              <a:xfrm rot="5400000" flipH="1" flipV="1">
                <a:off x="4591650" y="2748557"/>
                <a:ext cx="12700" cy="361152"/>
              </a:xfrm>
              <a:prstGeom prst="curvedConnector3">
                <a:avLst>
                  <a:gd name="adj1" fmla="val 2859984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文本框 88"/>
                  <p:cNvSpPr txBox="1"/>
                  <p:nvPr/>
                </p:nvSpPr>
                <p:spPr>
                  <a:xfrm>
                    <a:off x="4406665" y="2187771"/>
                    <a:ext cx="37702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9" name="文本框 8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6665" y="2187771"/>
                    <a:ext cx="377026" cy="369332"/>
                  </a:xfrm>
                  <a:prstGeom prst="rect">
                    <a:avLst/>
                  </a:prstGeom>
                  <a:blipFill rotWithShape="0">
                    <a:blip r:embed="rId3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1" name="直接箭头连接符 90"/>
              <p:cNvCxnSpPr>
                <a:stCxn id="83" idx="1"/>
                <a:endCxn id="82" idx="7"/>
              </p:cNvCxnSpPr>
              <p:nvPr/>
            </p:nvCxnSpPr>
            <p:spPr>
              <a:xfrm flipH="1">
                <a:off x="4772226" y="2929015"/>
                <a:ext cx="1218018" cy="118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文本框 93"/>
                  <p:cNvSpPr txBox="1"/>
                  <p:nvPr/>
                </p:nvSpPr>
                <p:spPr>
                  <a:xfrm>
                    <a:off x="5122996" y="3310531"/>
                    <a:ext cx="37702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4" name="文本框 9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2996" y="3310531"/>
                    <a:ext cx="377026" cy="369332"/>
                  </a:xfrm>
                  <a:prstGeom prst="rect">
                    <a:avLst/>
                  </a:prstGeom>
                  <a:blipFill rotWithShape="0">
                    <a:blip r:embed="rId3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文本框 94"/>
                  <p:cNvSpPr txBox="1"/>
                  <p:nvPr/>
                </p:nvSpPr>
                <p:spPr>
                  <a:xfrm>
                    <a:off x="4846932" y="2404015"/>
                    <a:ext cx="143738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5" name="文本框 9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46932" y="2404015"/>
                    <a:ext cx="1437380" cy="369332"/>
                  </a:xfrm>
                  <a:prstGeom prst="rect">
                    <a:avLst/>
                  </a:prstGeom>
                  <a:blipFill>
                    <a:blip r:embed="rId4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椭圆 96"/>
                  <p:cNvSpPr/>
                  <p:nvPr/>
                </p:nvSpPr>
                <p:spPr>
                  <a:xfrm>
                    <a:off x="3167194" y="2854336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X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7" name="椭圆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67194" y="2854336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3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8" name="直接箭头连接符 97"/>
              <p:cNvCxnSpPr>
                <a:stCxn id="82" idx="4"/>
                <a:endCxn id="103" idx="0"/>
              </p:cNvCxnSpPr>
              <p:nvPr/>
            </p:nvCxnSpPr>
            <p:spPr>
              <a:xfrm flipH="1">
                <a:off x="4591559" y="3365082"/>
                <a:ext cx="91" cy="1133883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箭头连接符 98"/>
              <p:cNvCxnSpPr>
                <a:endCxn id="97" idx="2"/>
              </p:cNvCxnSpPr>
              <p:nvPr/>
            </p:nvCxnSpPr>
            <p:spPr>
              <a:xfrm>
                <a:off x="2717563" y="3106000"/>
                <a:ext cx="449631" cy="3709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0" name="组合 99"/>
              <p:cNvGrpSpPr/>
              <p:nvPr/>
            </p:nvGrpSpPr>
            <p:grpSpPr>
              <a:xfrm>
                <a:off x="4336186" y="4498965"/>
                <a:ext cx="510746" cy="510746"/>
                <a:chOff x="7986753" y="2850627"/>
                <a:chExt cx="510746" cy="51074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3" name="椭圆 102"/>
                    <p:cNvSpPr/>
                    <p:nvPr/>
                  </p:nvSpPr>
                  <p:spPr>
                    <a:xfrm>
                      <a:off x="7986753" y="2850627"/>
                      <a:ext cx="510746" cy="51074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 anchorCtr="1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3" name="椭圆 10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986753" y="2850627"/>
                      <a:ext cx="510746" cy="510746"/>
                    </a:xfrm>
                    <a:prstGeom prst="ellipse">
                      <a:avLst/>
                    </a:prstGeom>
                    <a:blipFill rotWithShape="0">
                      <a:blip r:embed="rId3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04" name="椭圆 103"/>
                <p:cNvSpPr/>
                <p:nvPr/>
              </p:nvSpPr>
              <p:spPr>
                <a:xfrm>
                  <a:off x="8042941" y="2890662"/>
                  <a:ext cx="409564" cy="4306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文本框 100"/>
                  <p:cNvSpPr txBox="1"/>
                  <p:nvPr/>
                </p:nvSpPr>
                <p:spPr>
                  <a:xfrm>
                    <a:off x="4201425" y="3745127"/>
                    <a:ext cx="3522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01" name="文本框 10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01425" y="3745127"/>
                    <a:ext cx="352276" cy="369332"/>
                  </a:xfrm>
                  <a:prstGeom prst="rect">
                    <a:avLst/>
                  </a:prstGeom>
                  <a:blipFill rotWithShape="0">
                    <a:blip r:embed="rId3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文本框 101"/>
                  <p:cNvSpPr txBox="1"/>
                  <p:nvPr/>
                </p:nvSpPr>
                <p:spPr>
                  <a:xfrm>
                    <a:off x="3797970" y="2736668"/>
                    <a:ext cx="3522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02" name="文本框 10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97970" y="2736668"/>
                    <a:ext cx="352276" cy="369332"/>
                  </a:xfrm>
                  <a:prstGeom prst="rect">
                    <a:avLst/>
                  </a:prstGeom>
                  <a:blipFill rotWithShape="0">
                    <a:blip r:embed="rId3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/>
                <p:cNvSpPr/>
                <p:nvPr/>
              </p:nvSpPr>
              <p:spPr>
                <a:xfrm>
                  <a:off x="10149846" y="3802941"/>
                  <a:ext cx="1437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8" name="矩形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9846" y="3802941"/>
                  <a:ext cx="1437381" cy="369332"/>
                </a:xfrm>
                <a:prstGeom prst="rect">
                  <a:avLst/>
                </a:prstGeom>
                <a:blipFill>
                  <a:blip r:embed="rId5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7" name="曲线连接符 106"/>
            <p:cNvCxnSpPr>
              <a:stCxn id="83" idx="7"/>
              <a:endCxn id="83" idx="5"/>
            </p:cNvCxnSpPr>
            <p:nvPr/>
          </p:nvCxnSpPr>
          <p:spPr>
            <a:xfrm rot="16200000" flipH="1">
              <a:off x="10250036" y="3322007"/>
              <a:ext cx="361152" cy="12700"/>
            </a:xfrm>
            <a:prstGeom prst="curvedConnector5">
              <a:avLst>
                <a:gd name="adj1" fmla="val -63297"/>
                <a:gd name="adj2" fmla="val 5232669"/>
                <a:gd name="adj3" fmla="val 16329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3888073" y="2574081"/>
            <a:ext cx="6127838" cy="2869356"/>
            <a:chOff x="4571508" y="5143044"/>
            <a:chExt cx="6127838" cy="2869356"/>
          </a:xfrm>
        </p:grpSpPr>
        <p:grpSp>
          <p:nvGrpSpPr>
            <p:cNvPr id="155" name="组合 154"/>
            <p:cNvGrpSpPr/>
            <p:nvPr/>
          </p:nvGrpSpPr>
          <p:grpSpPr>
            <a:xfrm>
              <a:off x="4571508" y="5143044"/>
              <a:ext cx="6127838" cy="2869356"/>
              <a:chOff x="2342590" y="2140355"/>
              <a:chExt cx="6127838" cy="286935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6" name="椭圆 155"/>
                  <p:cNvSpPr/>
                  <p:nvPr/>
                </p:nvSpPr>
                <p:spPr>
                  <a:xfrm>
                    <a:off x="4336277" y="2854336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6" name="椭圆 1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6277" y="2854336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4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7" name="直接箭头连接符 156"/>
              <p:cNvCxnSpPr>
                <a:stCxn id="161" idx="6"/>
                <a:endCxn id="156" idx="2"/>
              </p:cNvCxnSpPr>
              <p:nvPr/>
            </p:nvCxnSpPr>
            <p:spPr>
              <a:xfrm>
                <a:off x="3677940" y="3109709"/>
                <a:ext cx="658337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文本框 157"/>
              <p:cNvSpPr txBox="1"/>
              <p:nvPr/>
            </p:nvSpPr>
            <p:spPr>
              <a:xfrm>
                <a:off x="2342590" y="2665961"/>
                <a:ext cx="6832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Start</a:t>
                </a:r>
                <a:endParaRPr lang="zh-CN" altLang="en-US" dirty="0"/>
              </a:p>
            </p:txBody>
          </p:sp>
          <p:cxnSp>
            <p:nvCxnSpPr>
              <p:cNvPr id="159" name="曲线连接符 158"/>
              <p:cNvCxnSpPr>
                <a:stCxn id="156" idx="1"/>
                <a:endCxn id="156" idx="7"/>
              </p:cNvCxnSpPr>
              <p:nvPr/>
            </p:nvCxnSpPr>
            <p:spPr>
              <a:xfrm rot="5400000" flipH="1" flipV="1">
                <a:off x="4591650" y="2748557"/>
                <a:ext cx="12700" cy="361152"/>
              </a:xfrm>
              <a:prstGeom prst="curvedConnector3">
                <a:avLst>
                  <a:gd name="adj1" fmla="val 2859984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0" name="文本框 159"/>
                  <p:cNvSpPr txBox="1"/>
                  <p:nvPr/>
                </p:nvSpPr>
                <p:spPr>
                  <a:xfrm>
                    <a:off x="5406319" y="2863209"/>
                    <a:ext cx="3064109" cy="4323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0+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e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0+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0" name="文本框 15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06319" y="2863209"/>
                    <a:ext cx="3064109" cy="432362"/>
                  </a:xfrm>
                  <a:prstGeom prst="rect">
                    <a:avLst/>
                  </a:prstGeom>
                  <a:blipFill>
                    <a:blip r:embed="rId5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1" name="椭圆 160"/>
                  <p:cNvSpPr/>
                  <p:nvPr/>
                </p:nvSpPr>
                <p:spPr>
                  <a:xfrm>
                    <a:off x="3167194" y="2854336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X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1" name="椭圆 1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67194" y="2854336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4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2" name="直接箭头连接符 161"/>
              <p:cNvCxnSpPr>
                <a:stCxn id="156" idx="4"/>
                <a:endCxn id="167" idx="0"/>
              </p:cNvCxnSpPr>
              <p:nvPr/>
            </p:nvCxnSpPr>
            <p:spPr>
              <a:xfrm flipH="1">
                <a:off x="4591559" y="3365082"/>
                <a:ext cx="91" cy="1133883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直接箭头连接符 162"/>
              <p:cNvCxnSpPr>
                <a:endCxn id="161" idx="2"/>
              </p:cNvCxnSpPr>
              <p:nvPr/>
            </p:nvCxnSpPr>
            <p:spPr>
              <a:xfrm>
                <a:off x="2717563" y="3106000"/>
                <a:ext cx="449631" cy="3709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4" name="组合 163"/>
              <p:cNvGrpSpPr/>
              <p:nvPr/>
            </p:nvGrpSpPr>
            <p:grpSpPr>
              <a:xfrm>
                <a:off x="4336186" y="4498965"/>
                <a:ext cx="510746" cy="510746"/>
                <a:chOff x="7986753" y="2850627"/>
                <a:chExt cx="510746" cy="51074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7" name="椭圆 166"/>
                    <p:cNvSpPr/>
                    <p:nvPr/>
                  </p:nvSpPr>
                  <p:spPr>
                    <a:xfrm>
                      <a:off x="7986753" y="2850627"/>
                      <a:ext cx="510746" cy="51074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 anchorCtr="1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67" name="椭圆 16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986753" y="2850627"/>
                      <a:ext cx="510746" cy="510746"/>
                    </a:xfrm>
                    <a:prstGeom prst="ellipse">
                      <a:avLst/>
                    </a:prstGeom>
                    <a:blipFill rotWithShape="0">
                      <a:blip r:embed="rId4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68" name="椭圆 167"/>
                <p:cNvSpPr/>
                <p:nvPr/>
              </p:nvSpPr>
              <p:spPr>
                <a:xfrm>
                  <a:off x="8042941" y="2890662"/>
                  <a:ext cx="409564" cy="4306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文本框 164"/>
                  <p:cNvSpPr txBox="1"/>
                  <p:nvPr/>
                </p:nvSpPr>
                <p:spPr>
                  <a:xfrm>
                    <a:off x="4201425" y="3745127"/>
                    <a:ext cx="3522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5" name="文本框 16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01425" y="3745127"/>
                    <a:ext cx="352276" cy="369332"/>
                  </a:xfrm>
                  <a:prstGeom prst="rect">
                    <a:avLst/>
                  </a:prstGeom>
                  <a:blipFill rotWithShape="0">
                    <a:blip r:embed="rId4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6" name="文本框 165"/>
                  <p:cNvSpPr txBox="1"/>
                  <p:nvPr/>
                </p:nvSpPr>
                <p:spPr>
                  <a:xfrm>
                    <a:off x="3797970" y="2736668"/>
                    <a:ext cx="3522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6" name="文本框 16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97970" y="2736668"/>
                    <a:ext cx="352276" cy="369332"/>
                  </a:xfrm>
                  <a:prstGeom prst="rect">
                    <a:avLst/>
                  </a:prstGeom>
                  <a:blipFill rotWithShape="0">
                    <a:blip r:embed="rId4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文本框 111"/>
                  <p:cNvSpPr txBox="1"/>
                  <p:nvPr/>
                </p:nvSpPr>
                <p:spPr>
                  <a:xfrm>
                    <a:off x="4426300" y="2140355"/>
                    <a:ext cx="3658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2" name="文本框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26300" y="2140355"/>
                    <a:ext cx="365805" cy="369332"/>
                  </a:xfrm>
                  <a:prstGeom prst="rect">
                    <a:avLst/>
                  </a:prstGeom>
                  <a:blipFill>
                    <a:blip r:embed="rId5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9" name="曲线连接符 108"/>
            <p:cNvCxnSpPr>
              <a:stCxn id="156" idx="7"/>
              <a:endCxn id="156" idx="5"/>
            </p:cNvCxnSpPr>
            <p:nvPr/>
          </p:nvCxnSpPr>
          <p:spPr>
            <a:xfrm rot="16200000" flipH="1">
              <a:off x="6820568" y="6112398"/>
              <a:ext cx="361152" cy="12700"/>
            </a:xfrm>
            <a:prstGeom prst="curvedConnector5">
              <a:avLst>
                <a:gd name="adj1" fmla="val -63297"/>
                <a:gd name="adj2" fmla="val 5232669"/>
                <a:gd name="adj3" fmla="val 16329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564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1894</TotalTime>
  <Words>235</Words>
  <Application>Microsoft Office PowerPoint</Application>
  <PresentationFormat>宽屏</PresentationFormat>
  <Paragraphs>149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Cambria Math</vt:lpstr>
      <vt:lpstr>天体</vt:lpstr>
      <vt:lpstr>作业</vt:lpstr>
      <vt:lpstr>convert ϵ-NFA to DFA</vt:lpstr>
      <vt:lpstr>作业</vt:lpstr>
      <vt:lpstr>Convert DFA to RE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li qin</cp:lastModifiedBy>
  <cp:revision>66</cp:revision>
  <dcterms:created xsi:type="dcterms:W3CDTF">2017-03-15T01:53:26Z</dcterms:created>
  <dcterms:modified xsi:type="dcterms:W3CDTF">2020-04-06T08:56:48Z</dcterms:modified>
</cp:coreProperties>
</file>