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57" r:id="rId5"/>
    <p:sldId id="360" r:id="rId6"/>
    <p:sldId id="350" r:id="rId7"/>
    <p:sldId id="331" r:id="rId8"/>
    <p:sldId id="332" r:id="rId9"/>
    <p:sldId id="348" r:id="rId10"/>
    <p:sldId id="351" r:id="rId11"/>
    <p:sldId id="361" r:id="rId12"/>
    <p:sldId id="333" r:id="rId13"/>
    <p:sldId id="349" r:id="rId14"/>
    <p:sldId id="334" r:id="rId15"/>
    <p:sldId id="335" r:id="rId16"/>
    <p:sldId id="355" r:id="rId17"/>
    <p:sldId id="362" r:id="rId18"/>
    <p:sldId id="356" r:id="rId19"/>
    <p:sldId id="338" r:id="rId20"/>
    <p:sldId id="339" r:id="rId21"/>
    <p:sldId id="340" r:id="rId22"/>
    <p:sldId id="342" r:id="rId23"/>
    <p:sldId id="358" r:id="rId24"/>
    <p:sldId id="363" r:id="rId25"/>
    <p:sldId id="344" r:id="rId26"/>
    <p:sldId id="345" r:id="rId27"/>
    <p:sldId id="364" r:id="rId28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FF"/>
    <a:srgbClr val="F6D8CA"/>
    <a:srgbClr val="F2C7B4"/>
    <a:srgbClr val="FF9900"/>
    <a:srgbClr val="00CC00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628"/>
    <p:restoredTop sz="85203"/>
  </p:normalViewPr>
  <p:slideViewPr>
    <p:cSldViewPr showGuides="1">
      <p:cViewPr varScale="1">
        <p:scale>
          <a:sx n="90" d="100"/>
          <a:sy n="90" d="100"/>
        </p:scale>
        <p:origin x="828" y="96"/>
      </p:cViewPr>
      <p:guideLst>
        <p:guide orient="horz" pos="2152"/>
        <p:guide pos="278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l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r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BC4DDDF-C055-489D-AAD0-B00EB002E0F5}" type="datetimeFigureOut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0" name="Rectangle 4"/>
          <p:cNvSpPr>
            <a:spLocks noGrp="1" noRot="1"/>
          </p:cNvSpPr>
          <p:nvPr>
            <p:ph type="sldImg"/>
          </p:nvPr>
        </p:nvSpPr>
        <p:spPr>
          <a:xfrm>
            <a:off x="958850" y="685800"/>
            <a:ext cx="4941888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l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itchFamily="2" charset="0"/>
              </a:defRPr>
            </a:lvl1pPr>
          </a:lstStyle>
          <a:p>
            <a:pPr marL="0" marR="0" lvl="0" indent="0" algn="r" defTabSz="990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69E8D9D-2AAF-4C25-B6BE-DA20D429A7FF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itchFamily="2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61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048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07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277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48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68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389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409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32" tIns="49516" rIns="99032" bIns="49516" anchor="ctr" anchorCtr="0"/>
          <a:p>
            <a:pPr lvl="0"/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5612"/>
          </a:xfrm>
          <a:prstGeom prst="rect">
            <a:avLst/>
          </a:prstGeom>
          <a:noFill/>
          <a:ln w="9525">
            <a:noFill/>
          </a:ln>
        </p:spPr>
        <p:txBody>
          <a:bodyPr lIns="99032" tIns="49516" rIns="99032" bIns="49516" anchor="b" anchorCtr="0"/>
          <a:p>
            <a:pPr lvl="0" algn="r" defTabSz="990600"/>
            <a:fld id="{9A0DB2DC-4C9A-4742-B13C-FB6460FD3503}" type="slidenum">
              <a:rPr lang="zh-CN" altLang="en-US" sz="1300" dirty="0">
                <a:latin typeface="Times" pitchFamily="2" charset="0"/>
              </a:rPr>
            </a:fld>
            <a:endParaRPr lang="zh-CN" altLang="en-US" sz="1300" dirty="0">
              <a:latin typeface="Times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27488" y="622300"/>
            <a:ext cx="1089025" cy="108743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" name="直接连接符 2"/>
          <p:cNvCxnSpPr/>
          <p:nvPr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/>
        </p:nvSpPr>
        <p:spPr>
          <a:xfrm rot="10800000">
            <a:off x="444500" y="303213"/>
            <a:ext cx="368300" cy="274638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661988" y="303213"/>
            <a:ext cx="369888" cy="274638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等腰三角形 5"/>
          <p:cNvSpPr/>
          <p:nvPr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6"/>
          <p:cNvSpPr/>
          <p:nvPr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ctrTitle"/>
          </p:nvPr>
        </p:nvSpPr>
        <p:spPr>
          <a:xfrm>
            <a:off x="895350" y="1371600"/>
            <a:ext cx="7315200" cy="874713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并行程序设计  </a:t>
            </a:r>
            <a:endParaRPr lang="zh-CN" altLang="en-US" kern="1200" dirty="0">
              <a:solidFill>
                <a:srgbClr val="B70031"/>
              </a:solidFill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>
          <a:xfrm>
            <a:off x="609600" y="2589213"/>
            <a:ext cx="7886700" cy="2076450"/>
          </a:xfrm>
          <a:noFill/>
          <a:ln>
            <a:noFill/>
          </a:ln>
        </p:spPr>
        <p:txBody>
          <a:bodyPr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Lecture 3: </a:t>
            </a: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br>
              <a:rPr lang="en-US" altLang="zh-CN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</a:br>
            <a:r>
              <a:rPr lang="zh-CN" altLang="en-US" sz="32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共享内存架构编程基础</a:t>
            </a:r>
            <a:endParaRPr lang="en-US" altLang="zh-CN" sz="2800" b="1" kern="12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>
              <a:buClrTx/>
              <a:buSzTx/>
              <a:buFontTx/>
            </a:pPr>
            <a:endParaRPr lang="en-US" altLang="zh-CN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buClrTx/>
              <a:buSzTx/>
              <a:buFontTx/>
            </a:pPr>
            <a:endParaRPr lang="zh-CN" altLang="en-US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pPr/>
            <a:r>
              <a:rPr lang="zh-CN" altLang="en-US" sz="3200" kern="1200" dirty="0">
                <a:latin typeface="+mn-lt"/>
                <a:ea typeface="+mn-ea"/>
                <a:cs typeface="+mn-cs"/>
              </a:rPr>
              <a:t>共享内存系统并行编程简介</a:t>
            </a:r>
            <a:endParaRPr lang="en-US" altLang="zh-CN" sz="3200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sz="3200" kern="1200" dirty="0">
                <a:latin typeface="+mn-lt"/>
                <a:ea typeface="+mn-ea"/>
                <a:cs typeface="+mn-cs"/>
              </a:rPr>
              <a:t>临界区</a:t>
            </a:r>
            <a:endParaRPr lang="en-US" altLang="zh-CN" sz="3200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sz="3200" kern="1200" dirty="0">
                <a:latin typeface="+mn-lt"/>
                <a:ea typeface="+mn-ea"/>
                <a:cs typeface="+mn-cs"/>
              </a:rPr>
              <a:t>并行性</a:t>
            </a:r>
            <a:endParaRPr lang="en-US" altLang="zh-CN" sz="3200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sz="3200" kern="1200" dirty="0">
                <a:latin typeface="+mn-lt"/>
                <a:ea typeface="+mn-ea"/>
                <a:cs typeface="+mn-cs"/>
              </a:rPr>
              <a:t>同步</a:t>
            </a:r>
            <a:endParaRPr lang="en-US" altLang="zh-CN" sz="3200" kern="1200" dirty="0">
              <a:latin typeface="+mn-lt"/>
              <a:ea typeface="+mn-ea"/>
              <a:cs typeface="+mn-cs"/>
            </a:endParaRPr>
          </a:p>
          <a:p>
            <a:pPr/>
            <a:endParaRPr lang="zh-CN" altLang="en-US" sz="32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共享内存系统并行编程简介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临界区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并行性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同步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内容占位符 1"/>
          <p:cNvSpPr>
            <a:spLocks noGrp="1"/>
          </p:cNvSpPr>
          <p:nvPr>
            <p:ph idx="11"/>
          </p:nvPr>
        </p:nvSpPr>
        <p:spPr>
          <a:xfrm>
            <a:off x="482600" y="4724400"/>
            <a:ext cx="8183563" cy="1828800"/>
          </a:xfrm>
          <a:noFill/>
          <a:ln>
            <a:noFill/>
          </a:ln>
        </p:spPr>
        <p:txBody>
          <a:bodyPr/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每个处理器拥有私有存储（缓存）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所有处理器共享内存空间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处理器可以并行进行计算</a:t>
            </a:r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共享内存系统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922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1143000"/>
            <a:ext cx="4459288" cy="3505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 bwMode="auto">
          <a:xfrm>
            <a:off x="609600" y="2057400"/>
            <a:ext cx="8056563" cy="22098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  <a:noFill/>
          <a:ln>
            <a:noFill/>
          </a:ln>
        </p:spPr>
        <p:txBody>
          <a:bodyPr/>
          <a:p>
            <a:pPr/>
            <a:r>
              <a:rPr lang="en-US" altLang="zh-CN" kern="1200" dirty="0">
                <a:latin typeface="+mn-lt"/>
                <a:ea typeface="+mn-ea"/>
                <a:cs typeface="+mn-cs"/>
              </a:rPr>
              <a:t>n</a:t>
            </a:r>
            <a:r>
              <a:rPr lang="zh-CN" altLang="en-US" kern="1200" dirty="0">
                <a:latin typeface="+mn-lt"/>
                <a:ea typeface="+mn-ea"/>
                <a:cs typeface="+mn-cs"/>
              </a:rPr>
              <a:t>个数求和问题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串行代码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: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>
              <a:buChar char="•"/>
            </a:pP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>
              <a:buChar char="•"/>
            </a:pP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>
              <a:buChar char="•"/>
            </a:pP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>
              <a:buChar char="•"/>
            </a:pP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>
              <a:buChar char="•"/>
            </a:pP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>
              <a:buChar char="•"/>
            </a:pP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如何进行并行编程</a:t>
            </a:r>
            <a:r>
              <a:rPr lang="en-US" altLang="zh-CN" kern="1200" dirty="0">
                <a:latin typeface="+mn-lt"/>
                <a:ea typeface="+mn-ea"/>
                <a:cs typeface="+mn-cs"/>
              </a:rPr>
              <a:t>?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划分、通信、组合、映射</a:t>
            </a:r>
            <a:endParaRPr lang="en-US" altLang="zh-CN" sz="2000" dirty="0"/>
          </a:p>
          <a:p>
            <a:pPr/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0244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例子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0245" name="文本框 2"/>
          <p:cNvSpPr txBox="1"/>
          <p:nvPr/>
        </p:nvSpPr>
        <p:spPr>
          <a:xfrm>
            <a:off x="990600" y="2133600"/>
            <a:ext cx="6629400" cy="1938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Bookman Old Style" panose="02050604050505020204" pitchFamily="18" charset="0"/>
              </a:rPr>
              <a:t>sum = 0;</a:t>
            </a:r>
            <a:endParaRPr lang="en-US" altLang="zh-CN" dirty="0">
              <a:latin typeface="Bookman Old Style" panose="02050604050505020204" pitchFamily="18" charset="0"/>
            </a:endParaRPr>
          </a:p>
          <a:p>
            <a:r>
              <a:rPr lang="en-US" altLang="zh-CN" b="1" dirty="0">
                <a:latin typeface="Bookman Old Style" panose="02050604050505020204" pitchFamily="18" charset="0"/>
              </a:rPr>
              <a:t>for</a:t>
            </a:r>
            <a:r>
              <a:rPr lang="en-US" altLang="zh-CN" dirty="0">
                <a:latin typeface="Bookman Old Style" panose="02050604050505020204" pitchFamily="18" charset="0"/>
              </a:rPr>
              <a:t> (i = 0; i &lt; n; i++){</a:t>
            </a:r>
            <a:endParaRPr lang="en-US" altLang="zh-CN" dirty="0">
              <a:latin typeface="Bookman Old Style" panose="02050604050505020204" pitchFamily="18" charset="0"/>
            </a:endParaRPr>
          </a:p>
          <a:p>
            <a:r>
              <a:rPr lang="en-US" altLang="zh-CN" dirty="0">
                <a:latin typeface="Bookman Old Style" panose="02050604050505020204" pitchFamily="18" charset="0"/>
              </a:rPr>
              <a:t>      x = </a:t>
            </a:r>
            <a:r>
              <a:rPr lang="en-US" altLang="zh-CN" i="1" dirty="0">
                <a:latin typeface="Bookman Old Style" panose="02050604050505020204" pitchFamily="18" charset="0"/>
              </a:rPr>
              <a:t>Compute_next_value(.  .  . );</a:t>
            </a:r>
            <a:endParaRPr lang="en-US" altLang="zh-CN" i="1" dirty="0">
              <a:latin typeface="Bookman Old Style" panose="02050604050505020204" pitchFamily="18" charset="0"/>
            </a:endParaRPr>
          </a:p>
          <a:p>
            <a:r>
              <a:rPr lang="en-US" altLang="zh-CN" dirty="0">
                <a:latin typeface="Bookman Old Style" panose="02050604050505020204" pitchFamily="18" charset="0"/>
              </a:rPr>
              <a:t>      sum += x;</a:t>
            </a:r>
            <a:endParaRPr lang="en-US" altLang="zh-CN" dirty="0">
              <a:latin typeface="Bookman Old Style" panose="02050604050505020204" pitchFamily="18" charset="0"/>
            </a:endParaRPr>
          </a:p>
          <a:p>
            <a:r>
              <a:rPr lang="en-US" altLang="zh-CN" dirty="0">
                <a:latin typeface="Bookman Old Style" panose="02050604050505020204" pitchFamily="18" charset="0"/>
              </a:rPr>
              <a:t>}</a:t>
            </a:r>
            <a:endParaRPr lang="zh-CN" altLang="en-US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PCAM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1268" name="Content Placeholder 2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49879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划分：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</a:t>
            </a:r>
            <a:r>
              <a:rPr kumimoji="0" lang="en-US" altLang="zh-CN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个数的求和问题进行划分，假设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是处理器或线程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数量，则可以划分成</a:t>
            </a:r>
            <a:r>
              <a:rPr kumimoji="0" lang="en-US" altLang="zh-CN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</a:t>
            </a:r>
            <a:r>
              <a:rPr kumimoji="0" lang="en-US" altLang="zh-CN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n/t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个数据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的求和问题，最后把结果再相加；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通信：</a:t>
            </a:r>
            <a:r>
              <a:rPr kumimoji="0" lang="en-US" altLang="zh-CN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个部分和通信，计算出全部数据的和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组合和映射：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划分步骤划分出的任务数恰好等于处理器或线程数，可以不进行组合直接完成映射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Cube 15"/>
          <p:cNvSpPr>
            <a:spLocks noChangeArrowheads="1"/>
          </p:cNvSpPr>
          <p:nvPr/>
        </p:nvSpPr>
        <p:spPr bwMode="auto">
          <a:xfrm>
            <a:off x="31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Cube 15"/>
          <p:cNvSpPr>
            <a:spLocks noChangeArrowheads="1"/>
          </p:cNvSpPr>
          <p:nvPr/>
        </p:nvSpPr>
        <p:spPr bwMode="auto">
          <a:xfrm>
            <a:off x="412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Cube 15"/>
          <p:cNvSpPr>
            <a:spLocks noChangeArrowheads="1"/>
          </p:cNvSpPr>
          <p:nvPr/>
        </p:nvSpPr>
        <p:spPr bwMode="auto">
          <a:xfrm>
            <a:off x="793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Cube 15"/>
          <p:cNvSpPr>
            <a:spLocks noChangeArrowheads="1"/>
          </p:cNvSpPr>
          <p:nvPr/>
        </p:nvSpPr>
        <p:spPr bwMode="auto">
          <a:xfrm>
            <a:off x="1143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Cube 15"/>
          <p:cNvSpPr>
            <a:spLocks noChangeArrowheads="1"/>
          </p:cNvSpPr>
          <p:nvPr/>
        </p:nvSpPr>
        <p:spPr bwMode="auto">
          <a:xfrm>
            <a:off x="1524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Cube 15"/>
          <p:cNvSpPr>
            <a:spLocks noChangeArrowheads="1"/>
          </p:cNvSpPr>
          <p:nvPr/>
        </p:nvSpPr>
        <p:spPr bwMode="auto">
          <a:xfrm>
            <a:off x="1905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Cube 15"/>
          <p:cNvSpPr>
            <a:spLocks noChangeArrowheads="1"/>
          </p:cNvSpPr>
          <p:nvPr/>
        </p:nvSpPr>
        <p:spPr bwMode="auto">
          <a:xfrm>
            <a:off x="2317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Cube 15"/>
          <p:cNvSpPr>
            <a:spLocks noChangeArrowheads="1"/>
          </p:cNvSpPr>
          <p:nvPr/>
        </p:nvSpPr>
        <p:spPr bwMode="auto">
          <a:xfrm>
            <a:off x="2698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Cube 15"/>
          <p:cNvSpPr>
            <a:spLocks noChangeArrowheads="1"/>
          </p:cNvSpPr>
          <p:nvPr/>
        </p:nvSpPr>
        <p:spPr bwMode="auto">
          <a:xfrm>
            <a:off x="3079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Cube 15"/>
          <p:cNvSpPr>
            <a:spLocks noChangeArrowheads="1"/>
          </p:cNvSpPr>
          <p:nvPr/>
        </p:nvSpPr>
        <p:spPr bwMode="auto">
          <a:xfrm>
            <a:off x="3460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" name="Cube 15"/>
          <p:cNvSpPr>
            <a:spLocks noChangeArrowheads="1"/>
          </p:cNvSpPr>
          <p:nvPr/>
        </p:nvSpPr>
        <p:spPr bwMode="auto">
          <a:xfrm>
            <a:off x="3856038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4" name="Cube 15"/>
          <p:cNvSpPr>
            <a:spLocks noChangeArrowheads="1"/>
          </p:cNvSpPr>
          <p:nvPr/>
        </p:nvSpPr>
        <p:spPr bwMode="auto">
          <a:xfrm>
            <a:off x="4222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" name="Cube 15"/>
          <p:cNvSpPr>
            <a:spLocks noChangeArrowheads="1"/>
          </p:cNvSpPr>
          <p:nvPr/>
        </p:nvSpPr>
        <p:spPr bwMode="auto">
          <a:xfrm>
            <a:off x="4603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7" name="Cube 15"/>
          <p:cNvSpPr>
            <a:spLocks noChangeArrowheads="1"/>
          </p:cNvSpPr>
          <p:nvPr/>
        </p:nvSpPr>
        <p:spPr bwMode="auto">
          <a:xfrm>
            <a:off x="4984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8" name="Cube 15"/>
          <p:cNvSpPr>
            <a:spLocks noChangeArrowheads="1"/>
          </p:cNvSpPr>
          <p:nvPr/>
        </p:nvSpPr>
        <p:spPr bwMode="auto">
          <a:xfrm>
            <a:off x="5365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9" name="Cube 15"/>
          <p:cNvSpPr>
            <a:spLocks noChangeArrowheads="1"/>
          </p:cNvSpPr>
          <p:nvPr/>
        </p:nvSpPr>
        <p:spPr bwMode="auto">
          <a:xfrm>
            <a:off x="5746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" name="Cube 15"/>
          <p:cNvSpPr>
            <a:spLocks noChangeArrowheads="1"/>
          </p:cNvSpPr>
          <p:nvPr/>
        </p:nvSpPr>
        <p:spPr bwMode="auto">
          <a:xfrm>
            <a:off x="612775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2" name="Cube 15"/>
          <p:cNvSpPr>
            <a:spLocks noChangeArrowheads="1"/>
          </p:cNvSpPr>
          <p:nvPr/>
        </p:nvSpPr>
        <p:spPr bwMode="auto">
          <a:xfrm>
            <a:off x="6477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" name="Cube 15"/>
          <p:cNvSpPr>
            <a:spLocks noChangeArrowheads="1"/>
          </p:cNvSpPr>
          <p:nvPr/>
        </p:nvSpPr>
        <p:spPr bwMode="auto">
          <a:xfrm>
            <a:off x="8001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FFFFFF">
              <a:lumMod val="50000"/>
            </a:srgbClr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" name="Cube 15"/>
          <p:cNvSpPr>
            <a:spLocks noChangeArrowheads="1"/>
          </p:cNvSpPr>
          <p:nvPr/>
        </p:nvSpPr>
        <p:spPr bwMode="auto">
          <a:xfrm>
            <a:off x="8382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6" name="Cube 15"/>
          <p:cNvSpPr>
            <a:spLocks noChangeArrowheads="1"/>
          </p:cNvSpPr>
          <p:nvPr/>
        </p:nvSpPr>
        <p:spPr bwMode="auto">
          <a:xfrm>
            <a:off x="8763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7" name="Cube 15"/>
          <p:cNvSpPr>
            <a:spLocks noChangeArrowheads="1"/>
          </p:cNvSpPr>
          <p:nvPr/>
        </p:nvSpPr>
        <p:spPr bwMode="auto">
          <a:xfrm>
            <a:off x="6858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9" name="Cube 15"/>
          <p:cNvSpPr>
            <a:spLocks noChangeArrowheads="1"/>
          </p:cNvSpPr>
          <p:nvPr/>
        </p:nvSpPr>
        <p:spPr bwMode="auto">
          <a:xfrm>
            <a:off x="7239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0" name="Cube 15"/>
          <p:cNvSpPr>
            <a:spLocks noChangeArrowheads="1"/>
          </p:cNvSpPr>
          <p:nvPr/>
        </p:nvSpPr>
        <p:spPr bwMode="auto">
          <a:xfrm>
            <a:off x="7620000" y="25146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" name="矩形 85"/>
          <p:cNvSpPr/>
          <p:nvPr/>
        </p:nvSpPr>
        <p:spPr bwMode="auto">
          <a:xfrm>
            <a:off x="579438" y="3643313"/>
            <a:ext cx="8056563" cy="22098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3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V1: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并行编程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例如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8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线程编号为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到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Cube 15"/>
          <p:cNvSpPr>
            <a:spLocks noChangeArrowheads="1"/>
          </p:cNvSpPr>
          <p:nvPr/>
        </p:nvSpPr>
        <p:spPr bwMode="auto">
          <a:xfrm>
            <a:off x="31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TextBox 17"/>
          <p:cNvSpPr txBox="1">
            <a:spLocks noChangeArrowheads="1"/>
          </p:cNvSpPr>
          <p:nvPr/>
        </p:nvSpPr>
        <p:spPr bwMode="auto">
          <a:xfrm rot="16200000">
            <a:off x="21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47" name="TextBox 20"/>
          <p:cNvSpPr txBox="1">
            <a:spLocks noChangeArrowheads="1"/>
          </p:cNvSpPr>
          <p:nvPr/>
        </p:nvSpPr>
        <p:spPr bwMode="auto">
          <a:xfrm>
            <a:off x="336550" y="2982913"/>
            <a:ext cx="376238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005400"/>
                </a:solidFill>
                <a:latin typeface="Arial" panose="020B0604020202020204" pitchFamily="34" charset="0"/>
                <a:ea typeface="+mn-ea"/>
                <a:cs typeface="+mn-cs"/>
              </a:rPr>
              <a:t>t0</a:t>
            </a:r>
            <a:endParaRPr kumimoji="0" lang="en-US" sz="1800" kern="1200" cap="none" spc="0" normalizeH="0" baseline="0" noProof="0" dirty="0">
              <a:solidFill>
                <a:srgbClr val="0054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TextBox 21"/>
          <p:cNvSpPr txBox="1">
            <a:spLocks noChangeArrowheads="1"/>
          </p:cNvSpPr>
          <p:nvPr/>
        </p:nvSpPr>
        <p:spPr bwMode="auto">
          <a:xfrm>
            <a:off x="1603375" y="29829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+mn-cs"/>
              </a:rPr>
              <a:t>t1</a:t>
            </a:r>
            <a:endParaRPr kumimoji="0" lang="en-US" sz="1800" kern="1200" cap="none" spc="0" normalizeH="0" baseline="0" noProof="0" dirty="0">
              <a:solidFill>
                <a:srgbClr val="333399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TextBox 22"/>
          <p:cNvSpPr txBox="1">
            <a:spLocks noChangeArrowheads="1"/>
          </p:cNvSpPr>
          <p:nvPr/>
        </p:nvSpPr>
        <p:spPr bwMode="auto">
          <a:xfrm>
            <a:off x="2667000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9900"/>
                </a:solidFill>
                <a:latin typeface="Arial" panose="020B0604020202020204" pitchFamily="34" charset="0"/>
                <a:ea typeface="+mn-ea"/>
                <a:cs typeface="+mn-cs"/>
              </a:rPr>
              <a:t>t2</a:t>
            </a:r>
            <a:endParaRPr kumimoji="0" lang="en-US" sz="1800" kern="1200" cap="none" spc="0" normalizeH="0" baseline="0" noProof="0" dirty="0">
              <a:solidFill>
                <a:srgbClr val="FF99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3813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CC3300"/>
                </a:solidFill>
                <a:latin typeface="Arial" panose="020B0604020202020204" pitchFamily="34" charset="0"/>
                <a:ea typeface="+mn-ea"/>
                <a:cs typeface="+mn-cs"/>
              </a:rPr>
              <a:t>t3</a:t>
            </a:r>
            <a:endParaRPr kumimoji="0" lang="en-US" sz="1800" kern="1200" cap="none" spc="0" normalizeH="0" baseline="0" noProof="0" dirty="0">
              <a:solidFill>
                <a:srgbClr val="CC33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Cube 15"/>
          <p:cNvSpPr>
            <a:spLocks noChangeArrowheads="1"/>
          </p:cNvSpPr>
          <p:nvPr/>
        </p:nvSpPr>
        <p:spPr bwMode="auto">
          <a:xfrm>
            <a:off x="412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Cube 15"/>
          <p:cNvSpPr>
            <a:spLocks noChangeArrowheads="1"/>
          </p:cNvSpPr>
          <p:nvPr/>
        </p:nvSpPr>
        <p:spPr bwMode="auto">
          <a:xfrm>
            <a:off x="793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Cube 15"/>
          <p:cNvSpPr>
            <a:spLocks noChangeArrowheads="1"/>
          </p:cNvSpPr>
          <p:nvPr/>
        </p:nvSpPr>
        <p:spPr bwMode="auto">
          <a:xfrm>
            <a:off x="1143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TextBox 17"/>
          <p:cNvSpPr txBox="1">
            <a:spLocks noChangeArrowheads="1"/>
          </p:cNvSpPr>
          <p:nvPr/>
        </p:nvSpPr>
        <p:spPr bwMode="auto">
          <a:xfrm rot="16200000">
            <a:off x="1193006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55" name="Cube 15"/>
          <p:cNvSpPr>
            <a:spLocks noChangeArrowheads="1"/>
          </p:cNvSpPr>
          <p:nvPr/>
        </p:nvSpPr>
        <p:spPr bwMode="auto">
          <a:xfrm>
            <a:off x="1524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Cube 15"/>
          <p:cNvSpPr>
            <a:spLocks noChangeArrowheads="1"/>
          </p:cNvSpPr>
          <p:nvPr/>
        </p:nvSpPr>
        <p:spPr bwMode="auto">
          <a:xfrm>
            <a:off x="1905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Cube 15"/>
          <p:cNvSpPr>
            <a:spLocks noChangeArrowheads="1"/>
          </p:cNvSpPr>
          <p:nvPr/>
        </p:nvSpPr>
        <p:spPr bwMode="auto">
          <a:xfrm>
            <a:off x="2317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TextBox 17"/>
          <p:cNvSpPr txBox="1">
            <a:spLocks noChangeArrowheads="1"/>
          </p:cNvSpPr>
          <p:nvPr/>
        </p:nvSpPr>
        <p:spPr bwMode="auto">
          <a:xfrm rot="16200000">
            <a:off x="2307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59" name="Cube 15"/>
          <p:cNvSpPr>
            <a:spLocks noChangeArrowheads="1"/>
          </p:cNvSpPr>
          <p:nvPr/>
        </p:nvSpPr>
        <p:spPr bwMode="auto">
          <a:xfrm>
            <a:off x="2698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Cube 15"/>
          <p:cNvSpPr>
            <a:spLocks noChangeArrowheads="1"/>
          </p:cNvSpPr>
          <p:nvPr/>
        </p:nvSpPr>
        <p:spPr bwMode="auto">
          <a:xfrm>
            <a:off x="3079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Cube 15"/>
          <p:cNvSpPr>
            <a:spLocks noChangeArrowheads="1"/>
          </p:cNvSpPr>
          <p:nvPr/>
        </p:nvSpPr>
        <p:spPr bwMode="auto">
          <a:xfrm>
            <a:off x="3460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" name="TextBox 17"/>
          <p:cNvSpPr txBox="1">
            <a:spLocks noChangeArrowheads="1"/>
          </p:cNvSpPr>
          <p:nvPr/>
        </p:nvSpPr>
        <p:spPr bwMode="auto">
          <a:xfrm rot="16200000">
            <a:off x="3450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63" name="Cube 15"/>
          <p:cNvSpPr>
            <a:spLocks noChangeArrowheads="1"/>
          </p:cNvSpPr>
          <p:nvPr/>
        </p:nvSpPr>
        <p:spPr bwMode="auto">
          <a:xfrm>
            <a:off x="3856038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4" name="Cube 15"/>
          <p:cNvSpPr>
            <a:spLocks noChangeArrowheads="1"/>
          </p:cNvSpPr>
          <p:nvPr/>
        </p:nvSpPr>
        <p:spPr bwMode="auto">
          <a:xfrm>
            <a:off x="4222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" name="Cube 15"/>
          <p:cNvSpPr>
            <a:spLocks noChangeArrowheads="1"/>
          </p:cNvSpPr>
          <p:nvPr/>
        </p:nvSpPr>
        <p:spPr bwMode="auto">
          <a:xfrm>
            <a:off x="4603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6" name="TextBox 17"/>
          <p:cNvSpPr txBox="1">
            <a:spLocks noChangeArrowheads="1"/>
          </p:cNvSpPr>
          <p:nvPr/>
        </p:nvSpPr>
        <p:spPr bwMode="auto">
          <a:xfrm rot="16200000">
            <a:off x="4593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67" name="Cube 15"/>
          <p:cNvSpPr>
            <a:spLocks noChangeArrowheads="1"/>
          </p:cNvSpPr>
          <p:nvPr/>
        </p:nvSpPr>
        <p:spPr bwMode="auto">
          <a:xfrm>
            <a:off x="4984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8" name="Cube 15"/>
          <p:cNvSpPr>
            <a:spLocks noChangeArrowheads="1"/>
          </p:cNvSpPr>
          <p:nvPr/>
        </p:nvSpPr>
        <p:spPr bwMode="auto">
          <a:xfrm>
            <a:off x="5365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9" name="Cube 15"/>
          <p:cNvSpPr>
            <a:spLocks noChangeArrowheads="1"/>
          </p:cNvSpPr>
          <p:nvPr/>
        </p:nvSpPr>
        <p:spPr bwMode="auto">
          <a:xfrm>
            <a:off x="5746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0" name="TextBox 17"/>
          <p:cNvSpPr txBox="1">
            <a:spLocks noChangeArrowheads="1"/>
          </p:cNvSpPr>
          <p:nvPr/>
        </p:nvSpPr>
        <p:spPr bwMode="auto">
          <a:xfrm rot="16200000">
            <a:off x="5736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1" name="Cube 15"/>
          <p:cNvSpPr>
            <a:spLocks noChangeArrowheads="1"/>
          </p:cNvSpPr>
          <p:nvPr/>
        </p:nvSpPr>
        <p:spPr bwMode="auto">
          <a:xfrm>
            <a:off x="6127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2" name="Cube 15"/>
          <p:cNvSpPr>
            <a:spLocks noChangeArrowheads="1"/>
          </p:cNvSpPr>
          <p:nvPr/>
        </p:nvSpPr>
        <p:spPr bwMode="auto">
          <a:xfrm>
            <a:off x="6477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" name="Cube 15"/>
          <p:cNvSpPr>
            <a:spLocks noChangeArrowheads="1"/>
          </p:cNvSpPr>
          <p:nvPr/>
        </p:nvSpPr>
        <p:spPr bwMode="auto">
          <a:xfrm>
            <a:off x="8001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FFFF">
              <a:lumMod val="50000"/>
            </a:srgbClr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" name="TextBox 17"/>
          <p:cNvSpPr txBox="1">
            <a:spLocks noChangeArrowheads="1"/>
          </p:cNvSpPr>
          <p:nvPr/>
        </p:nvSpPr>
        <p:spPr bwMode="auto">
          <a:xfrm rot="16200000">
            <a:off x="799068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5" name="Cube 15"/>
          <p:cNvSpPr>
            <a:spLocks noChangeArrowheads="1"/>
          </p:cNvSpPr>
          <p:nvPr/>
        </p:nvSpPr>
        <p:spPr bwMode="auto">
          <a:xfrm>
            <a:off x="8382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6" name="Cube 15"/>
          <p:cNvSpPr>
            <a:spLocks noChangeArrowheads="1"/>
          </p:cNvSpPr>
          <p:nvPr/>
        </p:nvSpPr>
        <p:spPr bwMode="auto">
          <a:xfrm>
            <a:off x="8763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7" name="Cube 15"/>
          <p:cNvSpPr>
            <a:spLocks noChangeArrowheads="1"/>
          </p:cNvSpPr>
          <p:nvPr/>
        </p:nvSpPr>
        <p:spPr bwMode="auto">
          <a:xfrm>
            <a:off x="6858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8" name="TextBox 17"/>
          <p:cNvSpPr txBox="1">
            <a:spLocks noChangeArrowheads="1"/>
          </p:cNvSpPr>
          <p:nvPr/>
        </p:nvSpPr>
        <p:spPr bwMode="auto">
          <a:xfrm rot="16200000">
            <a:off x="684768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9" name="Cube 15"/>
          <p:cNvSpPr>
            <a:spLocks noChangeArrowheads="1"/>
          </p:cNvSpPr>
          <p:nvPr/>
        </p:nvSpPr>
        <p:spPr bwMode="auto">
          <a:xfrm>
            <a:off x="7239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0" name="Cube 15"/>
          <p:cNvSpPr>
            <a:spLocks noChangeArrowheads="1"/>
          </p:cNvSpPr>
          <p:nvPr/>
        </p:nvSpPr>
        <p:spPr bwMode="auto">
          <a:xfrm>
            <a:off x="7620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4956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6600"/>
                </a:solidFill>
                <a:latin typeface="Arial" panose="020B0604020202020204" pitchFamily="34" charset="0"/>
                <a:ea typeface="+mn-ea"/>
                <a:cs typeface="+mn-cs"/>
              </a:rPr>
              <a:t>t4</a:t>
            </a:r>
            <a:endParaRPr kumimoji="0" lang="en-US" sz="1800" kern="1200" cap="none" spc="0" normalizeH="0" baseline="0" noProof="0" dirty="0">
              <a:solidFill>
                <a:srgbClr val="FF66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" name="TextBox 23"/>
          <p:cNvSpPr txBox="1">
            <a:spLocks noChangeArrowheads="1"/>
          </p:cNvSpPr>
          <p:nvPr/>
        </p:nvSpPr>
        <p:spPr bwMode="auto">
          <a:xfrm>
            <a:off x="6099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+mn-cs"/>
              </a:rPr>
              <a:t>t5</a:t>
            </a:r>
            <a:endParaRPr kumimoji="0" lang="en-US" sz="1800" kern="1200" cap="none" spc="0" normalizeH="0" baseline="0" noProof="0" dirty="0">
              <a:solidFill>
                <a:srgbClr val="8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3" name="TextBox 23"/>
          <p:cNvSpPr txBox="1">
            <a:spLocks noChangeArrowheads="1"/>
          </p:cNvSpPr>
          <p:nvPr/>
        </p:nvSpPr>
        <p:spPr bwMode="auto">
          <a:xfrm>
            <a:off x="7242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+mn-cs"/>
              </a:rPr>
              <a:t>t6</a:t>
            </a:r>
            <a:endParaRPr kumimoji="0" lang="en-US" sz="1800" kern="1200" cap="none" spc="0" normalizeH="0" baseline="0" noProof="0" dirty="0">
              <a:solidFill>
                <a:srgbClr val="8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" name="TextBox 23"/>
          <p:cNvSpPr txBox="1">
            <a:spLocks noChangeArrowheads="1"/>
          </p:cNvSpPr>
          <p:nvPr/>
        </p:nvSpPr>
        <p:spPr bwMode="auto">
          <a:xfrm>
            <a:off x="8305800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ea typeface="+mn-ea"/>
                <a:cs typeface="+mn-cs"/>
              </a:rPr>
              <a:t>t7</a:t>
            </a:r>
            <a:endParaRPr kumimoji="0" lang="en-US" sz="1800" kern="1200" cap="none" spc="0" normalizeH="0" baseline="0" noProof="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5" name="TextBox 36"/>
          <p:cNvSpPr txBox="1"/>
          <p:nvPr/>
        </p:nvSpPr>
        <p:spPr>
          <a:xfrm>
            <a:off x="1382713" y="3717925"/>
            <a:ext cx="7504112" cy="19383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</a:t>
            </a:r>
            <a:r>
              <a:rPr lang="en-US" altLang="zh-CN" sz="2000" dirty="0">
                <a:latin typeface="Bookman Old Style" panose="02050604050505020204" pitchFamily="18" charset="0"/>
              </a:rPr>
              <a:t> 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sum += 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" name="矩形 85"/>
          <p:cNvSpPr/>
          <p:nvPr/>
        </p:nvSpPr>
        <p:spPr bwMode="auto">
          <a:xfrm>
            <a:off x="579438" y="3643313"/>
            <a:ext cx="8056563" cy="22098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V1: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并行编程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例如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8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线程编号为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到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Cube 15"/>
          <p:cNvSpPr>
            <a:spLocks noChangeArrowheads="1"/>
          </p:cNvSpPr>
          <p:nvPr/>
        </p:nvSpPr>
        <p:spPr bwMode="auto">
          <a:xfrm>
            <a:off x="31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TextBox 17"/>
          <p:cNvSpPr txBox="1">
            <a:spLocks noChangeArrowheads="1"/>
          </p:cNvSpPr>
          <p:nvPr/>
        </p:nvSpPr>
        <p:spPr bwMode="auto">
          <a:xfrm rot="16200000">
            <a:off x="21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47" name="TextBox 20"/>
          <p:cNvSpPr txBox="1">
            <a:spLocks noChangeArrowheads="1"/>
          </p:cNvSpPr>
          <p:nvPr/>
        </p:nvSpPr>
        <p:spPr bwMode="auto">
          <a:xfrm>
            <a:off x="336550" y="2982913"/>
            <a:ext cx="376238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005400"/>
                </a:solidFill>
                <a:latin typeface="Arial" panose="020B0604020202020204" pitchFamily="34" charset="0"/>
                <a:ea typeface="+mn-ea"/>
                <a:cs typeface="+mn-cs"/>
              </a:rPr>
              <a:t>t0</a:t>
            </a:r>
            <a:endParaRPr kumimoji="0" lang="en-US" sz="1800" kern="1200" cap="none" spc="0" normalizeH="0" baseline="0" noProof="0" dirty="0">
              <a:solidFill>
                <a:srgbClr val="0054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TextBox 21"/>
          <p:cNvSpPr txBox="1">
            <a:spLocks noChangeArrowheads="1"/>
          </p:cNvSpPr>
          <p:nvPr/>
        </p:nvSpPr>
        <p:spPr bwMode="auto">
          <a:xfrm>
            <a:off x="1603375" y="29829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+mn-cs"/>
              </a:rPr>
              <a:t>t1</a:t>
            </a:r>
            <a:endParaRPr kumimoji="0" lang="en-US" sz="1800" kern="1200" cap="none" spc="0" normalizeH="0" baseline="0" noProof="0" dirty="0">
              <a:solidFill>
                <a:srgbClr val="333399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TextBox 22"/>
          <p:cNvSpPr txBox="1">
            <a:spLocks noChangeArrowheads="1"/>
          </p:cNvSpPr>
          <p:nvPr/>
        </p:nvSpPr>
        <p:spPr bwMode="auto">
          <a:xfrm>
            <a:off x="2667000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9900"/>
                </a:solidFill>
                <a:latin typeface="Arial" panose="020B0604020202020204" pitchFamily="34" charset="0"/>
                <a:ea typeface="+mn-ea"/>
                <a:cs typeface="+mn-cs"/>
              </a:rPr>
              <a:t>t2</a:t>
            </a:r>
            <a:endParaRPr kumimoji="0" lang="en-US" sz="1800" kern="1200" cap="none" spc="0" normalizeH="0" baseline="0" noProof="0" dirty="0">
              <a:solidFill>
                <a:srgbClr val="FF99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TextBox 23"/>
          <p:cNvSpPr txBox="1">
            <a:spLocks noChangeArrowheads="1"/>
          </p:cNvSpPr>
          <p:nvPr/>
        </p:nvSpPr>
        <p:spPr bwMode="auto">
          <a:xfrm>
            <a:off x="3813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CC3300"/>
                </a:solidFill>
                <a:latin typeface="Arial" panose="020B0604020202020204" pitchFamily="34" charset="0"/>
                <a:ea typeface="+mn-ea"/>
                <a:cs typeface="+mn-cs"/>
              </a:rPr>
              <a:t>t3</a:t>
            </a:r>
            <a:endParaRPr kumimoji="0" lang="en-US" sz="1800" kern="1200" cap="none" spc="0" normalizeH="0" baseline="0" noProof="0" dirty="0">
              <a:solidFill>
                <a:srgbClr val="CC33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Cube 15"/>
          <p:cNvSpPr>
            <a:spLocks noChangeArrowheads="1"/>
          </p:cNvSpPr>
          <p:nvPr/>
        </p:nvSpPr>
        <p:spPr bwMode="auto">
          <a:xfrm>
            <a:off x="412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Cube 15"/>
          <p:cNvSpPr>
            <a:spLocks noChangeArrowheads="1"/>
          </p:cNvSpPr>
          <p:nvPr/>
        </p:nvSpPr>
        <p:spPr bwMode="auto">
          <a:xfrm>
            <a:off x="793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Cube 15"/>
          <p:cNvSpPr>
            <a:spLocks noChangeArrowheads="1"/>
          </p:cNvSpPr>
          <p:nvPr/>
        </p:nvSpPr>
        <p:spPr bwMode="auto">
          <a:xfrm>
            <a:off x="1143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TextBox 17"/>
          <p:cNvSpPr txBox="1">
            <a:spLocks noChangeArrowheads="1"/>
          </p:cNvSpPr>
          <p:nvPr/>
        </p:nvSpPr>
        <p:spPr bwMode="auto">
          <a:xfrm rot="16200000">
            <a:off x="1193006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55" name="Cube 15"/>
          <p:cNvSpPr>
            <a:spLocks noChangeArrowheads="1"/>
          </p:cNvSpPr>
          <p:nvPr/>
        </p:nvSpPr>
        <p:spPr bwMode="auto">
          <a:xfrm>
            <a:off x="1524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Cube 15"/>
          <p:cNvSpPr>
            <a:spLocks noChangeArrowheads="1"/>
          </p:cNvSpPr>
          <p:nvPr/>
        </p:nvSpPr>
        <p:spPr bwMode="auto">
          <a:xfrm>
            <a:off x="1905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Cube 15"/>
          <p:cNvSpPr>
            <a:spLocks noChangeArrowheads="1"/>
          </p:cNvSpPr>
          <p:nvPr/>
        </p:nvSpPr>
        <p:spPr bwMode="auto">
          <a:xfrm>
            <a:off x="2317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TextBox 17"/>
          <p:cNvSpPr txBox="1">
            <a:spLocks noChangeArrowheads="1"/>
          </p:cNvSpPr>
          <p:nvPr/>
        </p:nvSpPr>
        <p:spPr bwMode="auto">
          <a:xfrm rot="16200000">
            <a:off x="2307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59" name="Cube 15"/>
          <p:cNvSpPr>
            <a:spLocks noChangeArrowheads="1"/>
          </p:cNvSpPr>
          <p:nvPr/>
        </p:nvSpPr>
        <p:spPr bwMode="auto">
          <a:xfrm>
            <a:off x="2698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Cube 15"/>
          <p:cNvSpPr>
            <a:spLocks noChangeArrowheads="1"/>
          </p:cNvSpPr>
          <p:nvPr/>
        </p:nvSpPr>
        <p:spPr bwMode="auto">
          <a:xfrm>
            <a:off x="3079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Cube 15"/>
          <p:cNvSpPr>
            <a:spLocks noChangeArrowheads="1"/>
          </p:cNvSpPr>
          <p:nvPr/>
        </p:nvSpPr>
        <p:spPr bwMode="auto">
          <a:xfrm>
            <a:off x="3460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" name="TextBox 17"/>
          <p:cNvSpPr txBox="1">
            <a:spLocks noChangeArrowheads="1"/>
          </p:cNvSpPr>
          <p:nvPr/>
        </p:nvSpPr>
        <p:spPr bwMode="auto">
          <a:xfrm rot="16200000">
            <a:off x="3450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63" name="Cube 15"/>
          <p:cNvSpPr>
            <a:spLocks noChangeArrowheads="1"/>
          </p:cNvSpPr>
          <p:nvPr/>
        </p:nvSpPr>
        <p:spPr bwMode="auto">
          <a:xfrm>
            <a:off x="3856038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4" name="Cube 15"/>
          <p:cNvSpPr>
            <a:spLocks noChangeArrowheads="1"/>
          </p:cNvSpPr>
          <p:nvPr/>
        </p:nvSpPr>
        <p:spPr bwMode="auto">
          <a:xfrm>
            <a:off x="4222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" name="Cube 15"/>
          <p:cNvSpPr>
            <a:spLocks noChangeArrowheads="1"/>
          </p:cNvSpPr>
          <p:nvPr/>
        </p:nvSpPr>
        <p:spPr bwMode="auto">
          <a:xfrm>
            <a:off x="4603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6" name="TextBox 17"/>
          <p:cNvSpPr txBox="1">
            <a:spLocks noChangeArrowheads="1"/>
          </p:cNvSpPr>
          <p:nvPr/>
        </p:nvSpPr>
        <p:spPr bwMode="auto">
          <a:xfrm rot="16200000">
            <a:off x="4593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67" name="Cube 15"/>
          <p:cNvSpPr>
            <a:spLocks noChangeArrowheads="1"/>
          </p:cNvSpPr>
          <p:nvPr/>
        </p:nvSpPr>
        <p:spPr bwMode="auto">
          <a:xfrm>
            <a:off x="4984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8" name="Cube 15"/>
          <p:cNvSpPr>
            <a:spLocks noChangeArrowheads="1"/>
          </p:cNvSpPr>
          <p:nvPr/>
        </p:nvSpPr>
        <p:spPr bwMode="auto">
          <a:xfrm>
            <a:off x="5365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9" name="Cube 15"/>
          <p:cNvSpPr>
            <a:spLocks noChangeArrowheads="1"/>
          </p:cNvSpPr>
          <p:nvPr/>
        </p:nvSpPr>
        <p:spPr bwMode="auto">
          <a:xfrm>
            <a:off x="5746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0" name="TextBox 17"/>
          <p:cNvSpPr txBox="1">
            <a:spLocks noChangeArrowheads="1"/>
          </p:cNvSpPr>
          <p:nvPr/>
        </p:nvSpPr>
        <p:spPr bwMode="auto">
          <a:xfrm rot="16200000">
            <a:off x="573643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1" name="Cube 15"/>
          <p:cNvSpPr>
            <a:spLocks noChangeArrowheads="1"/>
          </p:cNvSpPr>
          <p:nvPr/>
        </p:nvSpPr>
        <p:spPr bwMode="auto">
          <a:xfrm>
            <a:off x="612775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2" name="Cube 15"/>
          <p:cNvSpPr>
            <a:spLocks noChangeArrowheads="1"/>
          </p:cNvSpPr>
          <p:nvPr/>
        </p:nvSpPr>
        <p:spPr bwMode="auto">
          <a:xfrm>
            <a:off x="6477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" name="Cube 15"/>
          <p:cNvSpPr>
            <a:spLocks noChangeArrowheads="1"/>
          </p:cNvSpPr>
          <p:nvPr/>
        </p:nvSpPr>
        <p:spPr bwMode="auto">
          <a:xfrm>
            <a:off x="8001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FFFFFF">
              <a:lumMod val="50000"/>
            </a:srgbClr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" name="TextBox 17"/>
          <p:cNvSpPr txBox="1">
            <a:spLocks noChangeArrowheads="1"/>
          </p:cNvSpPr>
          <p:nvPr/>
        </p:nvSpPr>
        <p:spPr bwMode="auto">
          <a:xfrm rot="16200000">
            <a:off x="799068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5" name="Cube 15"/>
          <p:cNvSpPr>
            <a:spLocks noChangeArrowheads="1"/>
          </p:cNvSpPr>
          <p:nvPr/>
        </p:nvSpPr>
        <p:spPr bwMode="auto">
          <a:xfrm>
            <a:off x="8382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6" name="Cube 15"/>
          <p:cNvSpPr>
            <a:spLocks noChangeArrowheads="1"/>
          </p:cNvSpPr>
          <p:nvPr/>
        </p:nvSpPr>
        <p:spPr bwMode="auto">
          <a:xfrm>
            <a:off x="8763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7" name="Cube 15"/>
          <p:cNvSpPr>
            <a:spLocks noChangeArrowheads="1"/>
          </p:cNvSpPr>
          <p:nvPr/>
        </p:nvSpPr>
        <p:spPr bwMode="auto">
          <a:xfrm>
            <a:off x="6858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8" name="TextBox 17"/>
          <p:cNvSpPr txBox="1">
            <a:spLocks noChangeArrowheads="1"/>
          </p:cNvSpPr>
          <p:nvPr/>
        </p:nvSpPr>
        <p:spPr bwMode="auto">
          <a:xfrm rot="16200000">
            <a:off x="6847681" y="1924844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9" name="Cube 15"/>
          <p:cNvSpPr>
            <a:spLocks noChangeArrowheads="1"/>
          </p:cNvSpPr>
          <p:nvPr/>
        </p:nvSpPr>
        <p:spPr bwMode="auto">
          <a:xfrm>
            <a:off x="7239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0" name="Cube 15"/>
          <p:cNvSpPr>
            <a:spLocks noChangeArrowheads="1"/>
          </p:cNvSpPr>
          <p:nvPr/>
        </p:nvSpPr>
        <p:spPr bwMode="auto">
          <a:xfrm>
            <a:off x="7620000" y="2057400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" name="TextBox 23"/>
          <p:cNvSpPr txBox="1">
            <a:spLocks noChangeArrowheads="1"/>
          </p:cNvSpPr>
          <p:nvPr/>
        </p:nvSpPr>
        <p:spPr bwMode="auto">
          <a:xfrm>
            <a:off x="4956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6600"/>
                </a:solidFill>
                <a:latin typeface="Arial" panose="020B0604020202020204" pitchFamily="34" charset="0"/>
                <a:ea typeface="+mn-ea"/>
                <a:cs typeface="+mn-cs"/>
              </a:rPr>
              <a:t>t4</a:t>
            </a:r>
            <a:endParaRPr kumimoji="0" lang="en-US" sz="1800" kern="1200" cap="none" spc="0" normalizeH="0" baseline="0" noProof="0" dirty="0">
              <a:solidFill>
                <a:srgbClr val="FF66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" name="TextBox 23"/>
          <p:cNvSpPr txBox="1">
            <a:spLocks noChangeArrowheads="1"/>
          </p:cNvSpPr>
          <p:nvPr/>
        </p:nvSpPr>
        <p:spPr bwMode="auto">
          <a:xfrm>
            <a:off x="6099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+mn-cs"/>
              </a:rPr>
              <a:t>t5</a:t>
            </a:r>
            <a:endParaRPr kumimoji="0" lang="en-US" sz="1800" kern="1200" cap="none" spc="0" normalizeH="0" baseline="0" noProof="0" dirty="0">
              <a:solidFill>
                <a:srgbClr val="8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3" name="TextBox 23"/>
          <p:cNvSpPr txBox="1">
            <a:spLocks noChangeArrowheads="1"/>
          </p:cNvSpPr>
          <p:nvPr/>
        </p:nvSpPr>
        <p:spPr bwMode="auto">
          <a:xfrm>
            <a:off x="7242175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+mn-cs"/>
              </a:rPr>
              <a:t>t6</a:t>
            </a:r>
            <a:endParaRPr kumimoji="0" lang="en-US" sz="1800" kern="1200" cap="none" spc="0" normalizeH="0" baseline="0" noProof="0" dirty="0">
              <a:solidFill>
                <a:srgbClr val="8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" name="TextBox 23"/>
          <p:cNvSpPr txBox="1">
            <a:spLocks noChangeArrowheads="1"/>
          </p:cNvSpPr>
          <p:nvPr/>
        </p:nvSpPr>
        <p:spPr bwMode="auto">
          <a:xfrm>
            <a:off x="8305800" y="2971800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ea typeface="+mn-ea"/>
                <a:cs typeface="+mn-cs"/>
              </a:rPr>
              <a:t>t7</a:t>
            </a:r>
            <a:endParaRPr kumimoji="0" lang="en-US" sz="1800" kern="1200" cap="none" spc="0" normalizeH="0" baseline="0" noProof="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5" name="TextBox 36"/>
          <p:cNvSpPr txBox="1"/>
          <p:nvPr/>
        </p:nvSpPr>
        <p:spPr>
          <a:xfrm>
            <a:off x="1382713" y="3717925"/>
            <a:ext cx="7504112" cy="19383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</a:t>
            </a:r>
            <a:r>
              <a:rPr lang="en-US" altLang="zh-CN" sz="2000" dirty="0">
                <a:latin typeface="Bookman Old Style" panose="02050604050505020204" pitchFamily="18" charset="0"/>
              </a:rPr>
              <a:t> 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sum += 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  <p:sp>
        <p:nvSpPr>
          <p:cNvPr id="16430" name="文本框 1"/>
          <p:cNvSpPr txBox="1"/>
          <p:nvPr/>
        </p:nvSpPr>
        <p:spPr>
          <a:xfrm>
            <a:off x="3757613" y="3424238"/>
            <a:ext cx="1631950" cy="2647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600" b="1" dirty="0">
                <a:solidFill>
                  <a:srgbClr val="C00000"/>
                </a:solidFill>
                <a:latin typeface="Arial" panose="020B0604020202020204" pitchFamily="34" charset="0"/>
              </a:rPr>
              <a:t>？</a:t>
            </a:r>
            <a:endParaRPr lang="zh-CN" altLang="en-US" sz="16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共享内存系统并行编程简介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临界区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并行性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同步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3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变量</a:t>
            </a:r>
            <a:r>
              <a:rPr lang="en-US" altLang="zh-CN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sum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的访问竞争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7411" name="Content Placeholder 2"/>
          <p:cNvSpPr txBox="1"/>
          <p:nvPr/>
        </p:nvSpPr>
        <p:spPr bwMode="auto">
          <a:xfrm>
            <a:off x="609600" y="990600"/>
            <a:ext cx="80010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两个线程同时更新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sum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变量时，发生错误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ube 15"/>
          <p:cNvSpPr>
            <a:spLocks noChangeArrowheads="1"/>
          </p:cNvSpPr>
          <p:nvPr/>
        </p:nvSpPr>
        <p:spPr bwMode="auto">
          <a:xfrm>
            <a:off x="31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17"/>
          <p:cNvSpPr txBox="1">
            <a:spLocks noChangeArrowheads="1"/>
          </p:cNvSpPr>
          <p:nvPr/>
        </p:nvSpPr>
        <p:spPr bwMode="auto">
          <a:xfrm rot="16200000">
            <a:off x="2143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336550" y="2676525"/>
            <a:ext cx="376238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005400"/>
                </a:solidFill>
                <a:latin typeface="Arial" panose="020B0604020202020204" pitchFamily="34" charset="0"/>
                <a:ea typeface="+mn-ea"/>
                <a:cs typeface="+mn-cs"/>
              </a:rPr>
              <a:t>t0</a:t>
            </a:r>
            <a:endParaRPr kumimoji="0" lang="en-US" sz="1800" kern="1200" cap="none" spc="0" normalizeH="0" baseline="0" noProof="0" dirty="0">
              <a:solidFill>
                <a:srgbClr val="0054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1603375" y="2676525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333399"/>
                </a:solidFill>
                <a:latin typeface="Arial" panose="020B0604020202020204" pitchFamily="34" charset="0"/>
                <a:ea typeface="+mn-ea"/>
                <a:cs typeface="+mn-cs"/>
              </a:rPr>
              <a:t>t1</a:t>
            </a:r>
            <a:endParaRPr kumimoji="0" lang="en-US" sz="1800" kern="1200" cap="none" spc="0" normalizeH="0" baseline="0" noProof="0" dirty="0">
              <a:solidFill>
                <a:srgbClr val="333399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Box 22"/>
          <p:cNvSpPr txBox="1">
            <a:spLocks noChangeArrowheads="1"/>
          </p:cNvSpPr>
          <p:nvPr/>
        </p:nvSpPr>
        <p:spPr bwMode="auto">
          <a:xfrm>
            <a:off x="2667000" y="26654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9900"/>
                </a:solidFill>
                <a:latin typeface="Arial" panose="020B0604020202020204" pitchFamily="34" charset="0"/>
                <a:ea typeface="+mn-ea"/>
                <a:cs typeface="+mn-cs"/>
              </a:rPr>
              <a:t>t2</a:t>
            </a:r>
            <a:endParaRPr kumimoji="0" lang="en-US" sz="1800" kern="1200" cap="none" spc="0" normalizeH="0" baseline="0" noProof="0" dirty="0">
              <a:solidFill>
                <a:srgbClr val="FF99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3813175" y="26654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CC3300"/>
                </a:solidFill>
                <a:latin typeface="Arial" panose="020B0604020202020204" pitchFamily="34" charset="0"/>
                <a:ea typeface="+mn-ea"/>
                <a:cs typeface="+mn-cs"/>
              </a:rPr>
              <a:t>t3</a:t>
            </a:r>
            <a:endParaRPr kumimoji="0" lang="en-US" sz="1800" kern="1200" cap="none" spc="0" normalizeH="0" baseline="0" noProof="0" dirty="0">
              <a:solidFill>
                <a:srgbClr val="CC33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Cube 15"/>
          <p:cNvSpPr>
            <a:spLocks noChangeArrowheads="1"/>
          </p:cNvSpPr>
          <p:nvPr/>
        </p:nvSpPr>
        <p:spPr bwMode="auto">
          <a:xfrm>
            <a:off x="412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Cube 15"/>
          <p:cNvSpPr>
            <a:spLocks noChangeArrowheads="1"/>
          </p:cNvSpPr>
          <p:nvPr/>
        </p:nvSpPr>
        <p:spPr bwMode="auto">
          <a:xfrm>
            <a:off x="793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008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Cube 15"/>
          <p:cNvSpPr>
            <a:spLocks noChangeArrowheads="1"/>
          </p:cNvSpPr>
          <p:nvPr/>
        </p:nvSpPr>
        <p:spPr bwMode="auto">
          <a:xfrm>
            <a:off x="1143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 rot="16200000">
            <a:off x="116443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15" name="Cube 15"/>
          <p:cNvSpPr>
            <a:spLocks noChangeArrowheads="1"/>
          </p:cNvSpPr>
          <p:nvPr/>
        </p:nvSpPr>
        <p:spPr bwMode="auto">
          <a:xfrm>
            <a:off x="1524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Cube 15"/>
          <p:cNvSpPr>
            <a:spLocks noChangeArrowheads="1"/>
          </p:cNvSpPr>
          <p:nvPr/>
        </p:nvSpPr>
        <p:spPr bwMode="auto">
          <a:xfrm>
            <a:off x="1905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063DE8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Cube 15"/>
          <p:cNvSpPr>
            <a:spLocks noChangeArrowheads="1"/>
          </p:cNvSpPr>
          <p:nvPr/>
        </p:nvSpPr>
        <p:spPr bwMode="auto">
          <a:xfrm>
            <a:off x="2317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 rot="16200000">
            <a:off x="230743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19" name="Cube 15"/>
          <p:cNvSpPr>
            <a:spLocks noChangeArrowheads="1"/>
          </p:cNvSpPr>
          <p:nvPr/>
        </p:nvSpPr>
        <p:spPr bwMode="auto">
          <a:xfrm>
            <a:off x="2698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Cube 15"/>
          <p:cNvSpPr>
            <a:spLocks noChangeArrowheads="1"/>
          </p:cNvSpPr>
          <p:nvPr/>
        </p:nvSpPr>
        <p:spPr bwMode="auto">
          <a:xfrm>
            <a:off x="3079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Cube 15"/>
          <p:cNvSpPr>
            <a:spLocks noChangeArrowheads="1"/>
          </p:cNvSpPr>
          <p:nvPr/>
        </p:nvSpPr>
        <p:spPr bwMode="auto">
          <a:xfrm>
            <a:off x="3460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TextBox 17"/>
          <p:cNvSpPr txBox="1">
            <a:spLocks noChangeArrowheads="1"/>
          </p:cNvSpPr>
          <p:nvPr/>
        </p:nvSpPr>
        <p:spPr bwMode="auto">
          <a:xfrm rot="16200000">
            <a:off x="345043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23" name="Cube 15"/>
          <p:cNvSpPr>
            <a:spLocks noChangeArrowheads="1"/>
          </p:cNvSpPr>
          <p:nvPr/>
        </p:nvSpPr>
        <p:spPr bwMode="auto">
          <a:xfrm>
            <a:off x="3856038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Cube 15"/>
          <p:cNvSpPr>
            <a:spLocks noChangeArrowheads="1"/>
          </p:cNvSpPr>
          <p:nvPr/>
        </p:nvSpPr>
        <p:spPr bwMode="auto">
          <a:xfrm>
            <a:off x="4222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CC33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Cube 15"/>
          <p:cNvSpPr>
            <a:spLocks noChangeArrowheads="1"/>
          </p:cNvSpPr>
          <p:nvPr/>
        </p:nvSpPr>
        <p:spPr bwMode="auto">
          <a:xfrm>
            <a:off x="4603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Box 17"/>
          <p:cNvSpPr txBox="1">
            <a:spLocks noChangeArrowheads="1"/>
          </p:cNvSpPr>
          <p:nvPr/>
        </p:nvSpPr>
        <p:spPr bwMode="auto">
          <a:xfrm rot="16200000">
            <a:off x="459343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27" name="Cube 15"/>
          <p:cNvSpPr>
            <a:spLocks noChangeArrowheads="1"/>
          </p:cNvSpPr>
          <p:nvPr/>
        </p:nvSpPr>
        <p:spPr bwMode="auto">
          <a:xfrm>
            <a:off x="4984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Cube 15"/>
          <p:cNvSpPr>
            <a:spLocks noChangeArrowheads="1"/>
          </p:cNvSpPr>
          <p:nvPr/>
        </p:nvSpPr>
        <p:spPr bwMode="auto">
          <a:xfrm>
            <a:off x="5365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Cube 15"/>
          <p:cNvSpPr>
            <a:spLocks noChangeArrowheads="1"/>
          </p:cNvSpPr>
          <p:nvPr/>
        </p:nvSpPr>
        <p:spPr bwMode="auto">
          <a:xfrm>
            <a:off x="5746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TextBox 17"/>
          <p:cNvSpPr txBox="1">
            <a:spLocks noChangeArrowheads="1"/>
          </p:cNvSpPr>
          <p:nvPr/>
        </p:nvSpPr>
        <p:spPr bwMode="auto">
          <a:xfrm rot="16200000">
            <a:off x="573643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31" name="Cube 15"/>
          <p:cNvSpPr>
            <a:spLocks noChangeArrowheads="1"/>
          </p:cNvSpPr>
          <p:nvPr/>
        </p:nvSpPr>
        <p:spPr bwMode="auto">
          <a:xfrm>
            <a:off x="612775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Cube 15"/>
          <p:cNvSpPr>
            <a:spLocks noChangeArrowheads="1"/>
          </p:cNvSpPr>
          <p:nvPr/>
        </p:nvSpPr>
        <p:spPr bwMode="auto">
          <a:xfrm>
            <a:off x="6477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Cube 15"/>
          <p:cNvSpPr>
            <a:spLocks noChangeArrowheads="1"/>
          </p:cNvSpPr>
          <p:nvPr/>
        </p:nvSpPr>
        <p:spPr bwMode="auto">
          <a:xfrm>
            <a:off x="8001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FFFFFF">
              <a:lumMod val="50000"/>
            </a:srgbClr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TextBox 17"/>
          <p:cNvSpPr txBox="1">
            <a:spLocks noChangeArrowheads="1"/>
          </p:cNvSpPr>
          <p:nvPr/>
        </p:nvSpPr>
        <p:spPr bwMode="auto">
          <a:xfrm rot="16200000">
            <a:off x="799068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35" name="Cube 15"/>
          <p:cNvSpPr>
            <a:spLocks noChangeArrowheads="1"/>
          </p:cNvSpPr>
          <p:nvPr/>
        </p:nvSpPr>
        <p:spPr bwMode="auto">
          <a:xfrm>
            <a:off x="8382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Cube 15"/>
          <p:cNvSpPr>
            <a:spLocks noChangeArrowheads="1"/>
          </p:cNvSpPr>
          <p:nvPr/>
        </p:nvSpPr>
        <p:spPr bwMode="auto">
          <a:xfrm>
            <a:off x="8763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7F7F7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Cube 15"/>
          <p:cNvSpPr>
            <a:spLocks noChangeArrowheads="1"/>
          </p:cNvSpPr>
          <p:nvPr/>
        </p:nvSpPr>
        <p:spPr bwMode="auto">
          <a:xfrm>
            <a:off x="6858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" name="TextBox 17"/>
          <p:cNvSpPr txBox="1">
            <a:spLocks noChangeArrowheads="1"/>
          </p:cNvSpPr>
          <p:nvPr/>
        </p:nvSpPr>
        <p:spPr bwMode="auto">
          <a:xfrm rot="16200000">
            <a:off x="6847681" y="1618456"/>
            <a:ext cx="674688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0000" kern="1200" cap="none" spc="0" normalizeH="0" baseline="0" noProof="0" dirty="0">
                <a:solidFill>
                  <a:srgbClr val="FC0128"/>
                </a:solidFill>
                <a:latin typeface="Eurostile" charset="0"/>
                <a:ea typeface="+mn-ea"/>
                <a:cs typeface="+mn-cs"/>
              </a:rPr>
              <a:t>{</a:t>
            </a:r>
            <a:endParaRPr kumimoji="0" lang="en-US" sz="10000" kern="1200" cap="none" spc="0" normalizeH="0" baseline="0" noProof="0" dirty="0">
              <a:solidFill>
                <a:srgbClr val="FC0128"/>
              </a:solidFill>
              <a:latin typeface="Eurostile" charset="0"/>
              <a:ea typeface="+mn-ea"/>
              <a:cs typeface="+mn-cs"/>
            </a:endParaRPr>
          </a:p>
        </p:txBody>
      </p:sp>
      <p:sp>
        <p:nvSpPr>
          <p:cNvPr id="39" name="Cube 15"/>
          <p:cNvSpPr>
            <a:spLocks noChangeArrowheads="1"/>
          </p:cNvSpPr>
          <p:nvPr/>
        </p:nvSpPr>
        <p:spPr bwMode="auto">
          <a:xfrm>
            <a:off x="7239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Cube 15"/>
          <p:cNvSpPr>
            <a:spLocks noChangeArrowheads="1"/>
          </p:cNvSpPr>
          <p:nvPr/>
        </p:nvSpPr>
        <p:spPr bwMode="auto">
          <a:xfrm>
            <a:off x="7620000" y="1751013"/>
            <a:ext cx="334963" cy="381000"/>
          </a:xfrm>
          <a:prstGeom prst="cube">
            <a:avLst>
              <a:gd name="adj" fmla="val 25000"/>
            </a:avLst>
          </a:prstGeom>
          <a:solidFill>
            <a:srgbClr val="660066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TextBox 23"/>
          <p:cNvSpPr txBox="1">
            <a:spLocks noChangeArrowheads="1"/>
          </p:cNvSpPr>
          <p:nvPr/>
        </p:nvSpPr>
        <p:spPr bwMode="auto">
          <a:xfrm>
            <a:off x="4956175" y="26654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6600"/>
                </a:solidFill>
                <a:latin typeface="Arial" panose="020B0604020202020204" pitchFamily="34" charset="0"/>
                <a:ea typeface="+mn-ea"/>
                <a:cs typeface="+mn-cs"/>
              </a:rPr>
              <a:t>t4</a:t>
            </a:r>
            <a:endParaRPr kumimoji="0" lang="en-US" sz="1800" kern="1200" cap="none" spc="0" normalizeH="0" baseline="0" noProof="0" dirty="0">
              <a:solidFill>
                <a:srgbClr val="FF66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6099175" y="26654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+mn-cs"/>
              </a:rPr>
              <a:t>t5</a:t>
            </a:r>
            <a:endParaRPr kumimoji="0" lang="en-US" sz="1800" kern="1200" cap="none" spc="0" normalizeH="0" baseline="0" noProof="0" dirty="0">
              <a:solidFill>
                <a:srgbClr val="8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TextBox 23"/>
          <p:cNvSpPr txBox="1">
            <a:spLocks noChangeArrowheads="1"/>
          </p:cNvSpPr>
          <p:nvPr/>
        </p:nvSpPr>
        <p:spPr bwMode="auto">
          <a:xfrm>
            <a:off x="7242175" y="26654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800000"/>
                </a:solidFill>
                <a:latin typeface="Arial" panose="020B0604020202020204" pitchFamily="34" charset="0"/>
                <a:ea typeface="+mn-ea"/>
                <a:cs typeface="+mn-cs"/>
              </a:rPr>
              <a:t>t6</a:t>
            </a:r>
            <a:endParaRPr kumimoji="0" lang="en-US" sz="1800" kern="1200" cap="none" spc="0" normalizeH="0" baseline="0" noProof="0" dirty="0">
              <a:solidFill>
                <a:srgbClr val="8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8305800" y="2665413"/>
            <a:ext cx="3778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1800" kern="1200" cap="none" spc="0" normalizeH="0" baseline="0" noProof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ea typeface="+mn-ea"/>
                <a:cs typeface="+mn-cs"/>
              </a:rPr>
              <a:t>t7</a:t>
            </a:r>
            <a:endParaRPr kumimoji="0" lang="en-US" sz="1800" kern="1200" cap="none" spc="0" normalizeH="0" baseline="0" noProof="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500" name="Rectangle 7"/>
          <p:cNvSpPr/>
          <p:nvPr/>
        </p:nvSpPr>
        <p:spPr>
          <a:xfrm>
            <a:off x="1020763" y="3352800"/>
            <a:ext cx="7543800" cy="27432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en-US" altLang="zh-CN" sz="1800" dirty="0">
              <a:latin typeface="Arial" panose="020B0604020202020204" pitchFamily="34" charset="0"/>
            </a:endParaRPr>
          </a:p>
        </p:txBody>
      </p:sp>
      <p:sp>
        <p:nvSpPr>
          <p:cNvPr id="19501" name="Rectangle 8"/>
          <p:cNvSpPr/>
          <p:nvPr/>
        </p:nvSpPr>
        <p:spPr>
          <a:xfrm>
            <a:off x="1320800" y="3886200"/>
            <a:ext cx="1905000" cy="1979613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r>
              <a:rPr lang="en-US" altLang="zh-CN" sz="2000" dirty="0">
                <a:solidFill>
                  <a:srgbClr val="800000"/>
                </a:solidFill>
                <a:latin typeface="Arial" panose="020B0604020202020204" pitchFamily="34" charset="0"/>
              </a:rPr>
              <a:t>load sum</a:t>
            </a:r>
            <a:endParaRPr lang="en-US" altLang="zh-CN" sz="2000" dirty="0">
              <a:solidFill>
                <a:srgbClr val="800000"/>
              </a:solidFill>
              <a:latin typeface="Arial" panose="020B0604020202020204" pitchFamily="34" charset="0"/>
            </a:endParaRPr>
          </a:p>
          <a:p>
            <a:endParaRPr lang="en-US" altLang="zh-CN" sz="2000" dirty="0">
              <a:solidFill>
                <a:srgbClr val="800000"/>
              </a:solidFill>
              <a:latin typeface="Arial" panose="020B0604020202020204" pitchFamily="34" charset="0"/>
            </a:endParaRPr>
          </a:p>
          <a:p>
            <a:endParaRPr lang="en-US" altLang="zh-CN" sz="2000" dirty="0">
              <a:solidFill>
                <a:srgbClr val="800000"/>
              </a:solidFill>
              <a:latin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rgbClr val="800000"/>
                </a:solidFill>
                <a:latin typeface="Arial" panose="020B0604020202020204" pitchFamily="34" charset="0"/>
              </a:rPr>
              <a:t>update sum</a:t>
            </a:r>
            <a:endParaRPr lang="en-US" altLang="zh-CN" sz="2000" dirty="0">
              <a:solidFill>
                <a:srgbClr val="800000"/>
              </a:solidFill>
              <a:latin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rgbClr val="800000"/>
                </a:solidFill>
                <a:latin typeface="Arial" panose="020B0604020202020204" pitchFamily="34" charset="0"/>
              </a:rPr>
              <a:t>store sum</a:t>
            </a:r>
            <a:endParaRPr lang="en-US" altLang="zh-CN" sz="2000" dirty="0">
              <a:solidFill>
                <a:srgbClr val="800000"/>
              </a:solidFill>
              <a:latin typeface="Arial" panose="020B0604020202020204" pitchFamily="34" charset="0"/>
            </a:endParaRPr>
          </a:p>
        </p:txBody>
      </p:sp>
      <p:sp>
        <p:nvSpPr>
          <p:cNvPr id="19502" name="TextBox 11"/>
          <p:cNvSpPr txBox="1"/>
          <p:nvPr/>
        </p:nvSpPr>
        <p:spPr>
          <a:xfrm>
            <a:off x="6811963" y="3429000"/>
            <a:ext cx="121126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Arial" panose="020B0604020202020204" pitchFamily="34" charset="0"/>
              </a:rPr>
              <a:t>Thread 3</a:t>
            </a:r>
            <a:endParaRPr lang="en-US" altLang="zh-CN" sz="2000" dirty="0">
              <a:latin typeface="Arial" panose="020B0604020202020204" pitchFamily="34" charset="0"/>
            </a:endParaRPr>
          </a:p>
        </p:txBody>
      </p:sp>
      <p:sp>
        <p:nvSpPr>
          <p:cNvPr id="19503" name="TextBox 12"/>
          <p:cNvSpPr txBox="1"/>
          <p:nvPr/>
        </p:nvSpPr>
        <p:spPr>
          <a:xfrm>
            <a:off x="1477963" y="3429000"/>
            <a:ext cx="121126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solidFill>
                  <a:srgbClr val="333399"/>
                </a:solidFill>
                <a:latin typeface="Arial" panose="020B0604020202020204" pitchFamily="34" charset="0"/>
              </a:rPr>
              <a:t>Thread 1</a:t>
            </a:r>
            <a:endParaRPr lang="en-US" altLang="zh-CN" sz="2000" dirty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19504" name="Rectangle 13"/>
          <p:cNvSpPr/>
          <p:nvPr/>
        </p:nvSpPr>
        <p:spPr>
          <a:xfrm>
            <a:off x="6369050" y="3886200"/>
            <a:ext cx="1905000" cy="1979613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>
            <a:endParaRPr lang="en-US" altLang="zh-CN" sz="2000" dirty="0">
              <a:latin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</a:rPr>
              <a:t>load sum</a:t>
            </a:r>
            <a:endParaRPr lang="en-US" altLang="zh-CN" sz="2000" dirty="0">
              <a:latin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</a:rPr>
              <a:t>update sum</a:t>
            </a:r>
            <a:endParaRPr lang="en-US" altLang="zh-CN" sz="2000" dirty="0">
              <a:latin typeface="Arial" panose="020B0604020202020204" pitchFamily="34" charset="0"/>
            </a:endParaRPr>
          </a:p>
          <a:p>
            <a:endParaRPr lang="en-US" altLang="zh-CN" sz="2000" dirty="0">
              <a:latin typeface="Arial" panose="020B0604020202020204" pitchFamily="34" charset="0"/>
            </a:endParaRPr>
          </a:p>
          <a:p>
            <a:endParaRPr lang="en-US" altLang="zh-CN" sz="2000" dirty="0">
              <a:latin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</a:rPr>
              <a:t>store sum</a:t>
            </a:r>
            <a:endParaRPr lang="en-US" altLang="zh-CN" sz="2000" dirty="0">
              <a:latin typeface="Arial" panose="020B0604020202020204" pitchFamily="34" charset="0"/>
            </a:endParaRPr>
          </a:p>
        </p:txBody>
      </p:sp>
      <p:grpSp>
        <p:nvGrpSpPr>
          <p:cNvPr id="50" name="Group 48"/>
          <p:cNvGrpSpPr/>
          <p:nvPr/>
        </p:nvGrpSpPr>
        <p:grpSpPr>
          <a:xfrm>
            <a:off x="3382963" y="3886200"/>
            <a:ext cx="2978150" cy="1954213"/>
            <a:chOff x="3352800" y="3886200"/>
            <a:chExt cx="2979042" cy="1954174"/>
          </a:xfrm>
        </p:grpSpPr>
        <p:sp>
          <p:nvSpPr>
            <p:cNvPr id="19521" name="TextBox 44"/>
            <p:cNvSpPr txBox="1"/>
            <p:nvPr/>
          </p:nvSpPr>
          <p:spPr>
            <a:xfrm>
              <a:off x="3429000" y="3886200"/>
              <a:ext cx="110181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sum = 0</a:t>
              </a:r>
              <a:endPara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522" name="TextBox 45"/>
            <p:cNvSpPr txBox="1"/>
            <p:nvPr/>
          </p:nvSpPr>
          <p:spPr>
            <a:xfrm>
              <a:off x="5138230" y="4168422"/>
              <a:ext cx="1101814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sum = 0</a:t>
              </a:r>
              <a:endPara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sum = 6</a:t>
              </a:r>
              <a:endPara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523" name="TextBox 46"/>
            <p:cNvSpPr txBox="1"/>
            <p:nvPr/>
          </p:nvSpPr>
          <p:spPr>
            <a:xfrm>
              <a:off x="3352800" y="4876800"/>
              <a:ext cx="1749562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sum = 9</a:t>
              </a:r>
              <a:endPara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store&lt;sum,9&gt;</a:t>
              </a:r>
              <a:endPara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524" name="TextBox 47"/>
            <p:cNvSpPr txBox="1"/>
            <p:nvPr/>
          </p:nvSpPr>
          <p:spPr>
            <a:xfrm>
              <a:off x="4582280" y="5440264"/>
              <a:ext cx="1749562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store&lt;sum,6&gt;</a:t>
              </a:r>
              <a:endParaRPr lang="en-US" altLang="zh-CN" sz="2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9506" name="圆角矩形 1"/>
          <p:cNvSpPr/>
          <p:nvPr/>
        </p:nvSpPr>
        <p:spPr>
          <a:xfrm>
            <a:off x="1106488" y="1533525"/>
            <a:ext cx="393700" cy="750888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19507" name="圆角矩形 54"/>
          <p:cNvSpPr/>
          <p:nvPr/>
        </p:nvSpPr>
        <p:spPr>
          <a:xfrm>
            <a:off x="3436938" y="1562100"/>
            <a:ext cx="395287" cy="752475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19508" name="文本框 1"/>
          <p:cNvSpPr txBox="1"/>
          <p:nvPr/>
        </p:nvSpPr>
        <p:spPr>
          <a:xfrm>
            <a:off x="1069975" y="3948113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0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09" name="文本框 56"/>
          <p:cNvSpPr txBox="1"/>
          <p:nvPr/>
        </p:nvSpPr>
        <p:spPr>
          <a:xfrm>
            <a:off x="1058863" y="4254500"/>
            <a:ext cx="503237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1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0" name="文本框 57"/>
          <p:cNvSpPr txBox="1"/>
          <p:nvPr/>
        </p:nvSpPr>
        <p:spPr>
          <a:xfrm>
            <a:off x="1069975" y="4541838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2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1" name="文本框 58"/>
          <p:cNvSpPr txBox="1"/>
          <p:nvPr/>
        </p:nvSpPr>
        <p:spPr>
          <a:xfrm>
            <a:off x="1065213" y="4875213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3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2" name="文本框 59"/>
          <p:cNvSpPr txBox="1"/>
          <p:nvPr/>
        </p:nvSpPr>
        <p:spPr>
          <a:xfrm>
            <a:off x="1065213" y="5189538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4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3" name="文本框 60"/>
          <p:cNvSpPr txBox="1"/>
          <p:nvPr/>
        </p:nvSpPr>
        <p:spPr>
          <a:xfrm>
            <a:off x="1058863" y="5486400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5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4" name="文本框 61"/>
          <p:cNvSpPr txBox="1"/>
          <p:nvPr/>
        </p:nvSpPr>
        <p:spPr>
          <a:xfrm>
            <a:off x="8261350" y="3962400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0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5" name="文本框 62"/>
          <p:cNvSpPr txBox="1"/>
          <p:nvPr/>
        </p:nvSpPr>
        <p:spPr>
          <a:xfrm>
            <a:off x="8250238" y="4268788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1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6" name="文本框 63"/>
          <p:cNvSpPr txBox="1"/>
          <p:nvPr/>
        </p:nvSpPr>
        <p:spPr>
          <a:xfrm>
            <a:off x="8261350" y="4557713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2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7" name="文本框 64"/>
          <p:cNvSpPr txBox="1"/>
          <p:nvPr/>
        </p:nvSpPr>
        <p:spPr>
          <a:xfrm>
            <a:off x="8256588" y="4891088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3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8" name="文本框 65"/>
          <p:cNvSpPr txBox="1"/>
          <p:nvPr/>
        </p:nvSpPr>
        <p:spPr>
          <a:xfrm>
            <a:off x="8256588" y="5203825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4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19" name="文本框 66"/>
          <p:cNvSpPr txBox="1"/>
          <p:nvPr/>
        </p:nvSpPr>
        <p:spPr>
          <a:xfrm>
            <a:off x="8250238" y="5500688"/>
            <a:ext cx="5016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1400" dirty="0">
                <a:latin typeface="Arial" panose="020B0604020202020204" pitchFamily="34" charset="0"/>
              </a:rPr>
              <a:t>5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  <p:sp>
        <p:nvSpPr>
          <p:cNvPr id="19520" name="文本框 2"/>
          <p:cNvSpPr txBox="1"/>
          <p:nvPr/>
        </p:nvSpPr>
        <p:spPr>
          <a:xfrm>
            <a:off x="3600450" y="6167438"/>
            <a:ext cx="2516188" cy="461962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sum=9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or sum=6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内容占位符 1"/>
          <p:cNvSpPr>
            <a:spLocks noGrp="1"/>
          </p:cNvSpPr>
          <p:nvPr>
            <p:ph idx="11"/>
          </p:nvPr>
        </p:nvSpPr>
        <p:spPr>
          <a:xfrm>
            <a:off x="482600" y="1219200"/>
            <a:ext cx="8183563" cy="3048000"/>
          </a:xfrm>
          <a:noFill/>
          <a:ln>
            <a:noFill/>
          </a:ln>
        </p:spPr>
        <p:txBody>
          <a:bodyPr/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共享内存系统并行编程最基本的挑战是：当多个线程需要更新共享资源时，结果可能是不可预知的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  <a:p>
            <a:pPr lvl="1">
              <a:buChar char="–"/>
            </a:pPr>
            <a:r>
              <a:rPr lang="zh-CN" altLang="en-US" sz="2000" dirty="0"/>
              <a:t>结果与更新指令执行顺序相关</a:t>
            </a:r>
            <a:endParaRPr lang="en-US" altLang="zh-CN" sz="2000" dirty="0"/>
          </a:p>
          <a:p>
            <a:pPr/>
            <a:endParaRPr lang="zh-CN" alt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150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共享数据访问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55613" y="2590800"/>
          <a:ext cx="8183563" cy="1158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3562"/>
              </a:tblGrid>
              <a:tr h="45746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竞争条件（</a:t>
                      </a:r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Race Condition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）</a:t>
                      </a:r>
                      <a:endParaRPr lang="zh-CN" alt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51" marR="91451" marT="45746" marB="4574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70141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当执行的结果取决于两个或多个事件的执行时间时，就存在竞争条件。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451" marR="91451" marT="45746" marB="4574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55613" y="3889375"/>
          <a:ext cx="8183563" cy="1039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3562"/>
              </a:tblGrid>
              <a:tr h="4571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临界区（</a:t>
                      </a:r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Critical Section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）</a:t>
                      </a:r>
                      <a:endParaRPr lang="zh-CN" alt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51" marR="91451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58268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对共享存储区域进行更新的代码段，或会造成竞争条件的代码段。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451" marR="91451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如何解决临界区问题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2531" name="Content Placeholder 2"/>
          <p:cNvSpPr txBox="1"/>
          <p:nvPr/>
        </p:nvSpPr>
        <p:spPr>
          <a:xfrm>
            <a:off x="609600" y="1143000"/>
            <a:ext cx="7848600" cy="725488"/>
          </a:xfrm>
          <a:prstGeom prst="rect">
            <a:avLst/>
          </a:prstGeom>
          <a:noFill/>
          <a:ln w="9525">
            <a:noFill/>
          </a:ln>
        </p:spPr>
        <p:txBody>
          <a:bodyPr lIns="63500" tIns="25400" rIns="63500" bIns="25400">
            <a:spAutoFit/>
          </a:bodyPr>
          <a:p>
            <a:pPr marL="342900" indent="-342900">
              <a:lnSpc>
                <a:spcPct val="75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♦"/>
            </a:pPr>
            <a:r>
              <a:rPr lang="zh-CN" altLang="en-US" dirty="0">
                <a:latin typeface="Arial" panose="020B0604020202020204" pitchFamily="34" charset="0"/>
              </a:rPr>
              <a:t>在循环内和线程间，变量</a:t>
            </a:r>
            <a:r>
              <a:rPr lang="en-US" altLang="zh-CN" dirty="0">
                <a:latin typeface="Arial" panose="020B0604020202020204" pitchFamily="34" charset="0"/>
              </a:rPr>
              <a:t>sum</a:t>
            </a:r>
            <a:r>
              <a:rPr lang="zh-CN" altLang="en-US" dirty="0">
                <a:latin typeface="Arial" panose="020B0604020202020204" pitchFamily="34" charset="0"/>
              </a:rPr>
              <a:t>存在依赖关系。</a:t>
            </a:r>
            <a:r>
              <a:rPr lang="zh-CN" altLang="en-US" sz="28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endParaRPr lang="zh-CN" altLang="en-US" sz="2800" dirty="0"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342900" indent="-342900">
              <a:lnSpc>
                <a:spcPct val="75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♦"/>
            </a:pPr>
            <a:r>
              <a:rPr lang="zh-CN" altLang="en-US" dirty="0">
                <a:latin typeface="Arial" panose="020B0604020202020204" pitchFamily="34" charset="0"/>
              </a:rPr>
              <a:t>读</a:t>
            </a:r>
            <a:r>
              <a:rPr lang="en-US" altLang="zh-CN" dirty="0">
                <a:latin typeface="Arial" panose="020B0604020202020204" pitchFamily="34" charset="0"/>
              </a:rPr>
              <a:t>→</a:t>
            </a:r>
            <a:r>
              <a:rPr lang="zh-CN" altLang="en-US" dirty="0">
                <a:latin typeface="Arial" panose="020B0604020202020204" pitchFamily="34" charset="0"/>
              </a:rPr>
              <a:t>加</a:t>
            </a:r>
            <a:r>
              <a:rPr lang="en-US" altLang="zh-CN" dirty="0">
                <a:latin typeface="Arial" panose="020B0604020202020204" pitchFamily="34" charset="0"/>
              </a:rPr>
              <a:t>→</a:t>
            </a:r>
            <a:r>
              <a:rPr lang="zh-CN" altLang="en-US" dirty="0">
                <a:latin typeface="Arial" panose="020B0604020202020204" pitchFamily="34" charset="0"/>
              </a:rPr>
              <a:t>写回，必须是原子操作才能保持程序的正确性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77850" y="1889125"/>
          <a:ext cx="8183563" cy="1158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3563"/>
              </a:tblGrid>
              <a:tr h="45743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原子性（</a:t>
                      </a:r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Atomicity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）</a:t>
                      </a:r>
                      <a:endParaRPr lang="zh-CN" alt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51" marR="91451" marT="45713" marB="4571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70144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指事务的不可分割性，一个事务的所有操作要么不间断地全部被执行，要么一个也没有执行。</a:t>
                      </a:r>
                      <a:endParaRPr lang="zh-CN" altLang="en-US" sz="2000" dirty="0" smtClean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451" marR="91451" marT="45713" marB="4571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590550" y="3276600"/>
          <a:ext cx="8181975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1975"/>
              </a:tblGrid>
              <a:tr h="54768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互斥锁（</a:t>
                      </a:r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Mutual Exclusion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）</a:t>
                      </a:r>
                      <a:endParaRPr lang="zh-CN" alt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33" marR="91433" marT="45721" marB="45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120491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在编程中，引入了对象互斥锁的概念，来保证共享数据操作的完整性。某段代码被标记了互斥锁，那么在任何情况下，最多只能有一个线程可以执行该段代码。</a:t>
                      </a:r>
                      <a:endParaRPr lang="zh-CN" altLang="en-US" sz="2000" dirty="0" smtClean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433" marR="91433" marT="45721" marB="45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 bwMode="auto">
          <a:xfrm>
            <a:off x="609600" y="1987550"/>
            <a:ext cx="8056563" cy="28956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79" name="圆角矩形 1"/>
          <p:cNvSpPr/>
          <p:nvPr/>
        </p:nvSpPr>
        <p:spPr>
          <a:xfrm>
            <a:off x="1752600" y="3886200"/>
            <a:ext cx="2057400" cy="304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28575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2458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V2: 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加上互斥锁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4581" name="Content Placeholder 2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790575"/>
          </a:xfrm>
          <a:noFill/>
          <a:ln>
            <a:noFill/>
          </a:ln>
        </p:spPr>
        <p:txBody>
          <a:bodyPr lIns="63500" tIns="25400" rIns="63500" bIns="25400">
            <a:spAutoFit/>
          </a:bodyPr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对临界区加入互斥锁，保证在任何情况下，最多只能有一个线程可以执行该段代码。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4582" name="TextBox 7"/>
          <p:cNvSpPr txBox="1"/>
          <p:nvPr/>
        </p:nvSpPr>
        <p:spPr>
          <a:xfrm>
            <a:off x="1447800" y="1987550"/>
            <a:ext cx="7116763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 m;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 </a:t>
            </a:r>
            <a:r>
              <a:rPr lang="en-US" altLang="zh-CN" sz="2000" dirty="0">
                <a:latin typeface="Bookman Old Style" panose="02050604050505020204" pitchFamily="18" charset="0"/>
              </a:rPr>
              <a:t>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mutex_lock(m);       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sum += my_x;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mutex_unlock(m);     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  <p:cxnSp>
        <p:nvCxnSpPr>
          <p:cNvPr id="24583" name="肘形连接符 3"/>
          <p:cNvCxnSpPr/>
          <p:nvPr/>
        </p:nvCxnSpPr>
        <p:spPr>
          <a:xfrm rot="-5400000" flipH="1">
            <a:off x="3621088" y="4227513"/>
            <a:ext cx="1143000" cy="765175"/>
          </a:xfrm>
          <a:prstGeom prst="bentConnector3">
            <a:avLst>
              <a:gd name="adj1" fmla="val -991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584" name="文本框 11"/>
          <p:cNvSpPr txBox="1"/>
          <p:nvPr/>
        </p:nvSpPr>
        <p:spPr>
          <a:xfrm>
            <a:off x="2125663" y="5181600"/>
            <a:ext cx="55626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临界区加入互斥锁后变成原子操作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 bwMode="auto">
          <a:xfrm>
            <a:off x="609600" y="1987550"/>
            <a:ext cx="8056563" cy="28956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7" name="圆角矩形 1"/>
          <p:cNvSpPr/>
          <p:nvPr/>
        </p:nvSpPr>
        <p:spPr>
          <a:xfrm>
            <a:off x="1752600" y="3886200"/>
            <a:ext cx="2057400" cy="304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28575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26628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V2: 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加上互斥锁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6629" name="Content Placeholder 2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790575"/>
          </a:xfrm>
          <a:noFill/>
          <a:ln>
            <a:noFill/>
          </a:ln>
        </p:spPr>
        <p:txBody>
          <a:bodyPr lIns="63500" tIns="25400" rIns="63500" bIns="25400">
            <a:spAutoFit/>
          </a:bodyPr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对临界区加入互斥锁，保证在任何情况下，最多只能有一个线程可以执行该段代码。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6630" name="TextBox 7"/>
          <p:cNvSpPr txBox="1"/>
          <p:nvPr/>
        </p:nvSpPr>
        <p:spPr>
          <a:xfrm>
            <a:off x="1447800" y="1987550"/>
            <a:ext cx="7116763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 m;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 </a:t>
            </a:r>
            <a:r>
              <a:rPr lang="en-US" altLang="zh-CN" sz="2000" dirty="0">
                <a:latin typeface="Bookman Old Style" panose="02050604050505020204" pitchFamily="18" charset="0"/>
              </a:rPr>
              <a:t>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mutex_lock(m);       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sum += my_x;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mutex_unlock(m);     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  <p:cxnSp>
        <p:nvCxnSpPr>
          <p:cNvPr id="26631" name="肘形连接符 3"/>
          <p:cNvCxnSpPr/>
          <p:nvPr/>
        </p:nvCxnSpPr>
        <p:spPr>
          <a:xfrm rot="-5400000" flipH="1">
            <a:off x="3621088" y="4227513"/>
            <a:ext cx="1143000" cy="765175"/>
          </a:xfrm>
          <a:prstGeom prst="bentConnector3">
            <a:avLst>
              <a:gd name="adj1" fmla="val -991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632" name="文本框 11"/>
          <p:cNvSpPr txBox="1"/>
          <p:nvPr/>
        </p:nvSpPr>
        <p:spPr>
          <a:xfrm>
            <a:off x="2125663" y="5181600"/>
            <a:ext cx="55626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临界区加入互斥锁后变成原子操作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6633" name="文本框 8"/>
          <p:cNvSpPr txBox="1"/>
          <p:nvPr/>
        </p:nvSpPr>
        <p:spPr>
          <a:xfrm>
            <a:off x="3862388" y="2111375"/>
            <a:ext cx="1631950" cy="2647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600" b="1" dirty="0">
                <a:solidFill>
                  <a:srgbClr val="C00000"/>
                </a:solidFill>
                <a:latin typeface="Arial" panose="020B0604020202020204" pitchFamily="34" charset="0"/>
              </a:rPr>
              <a:t>？</a:t>
            </a:r>
            <a:endParaRPr lang="zh-CN" altLang="en-US" sz="16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共享内存系统并行编程简介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临界区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并行性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同步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7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 bwMode="auto">
          <a:xfrm>
            <a:off x="609600" y="1987550"/>
            <a:ext cx="8056563" cy="28956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69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串行程序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9700" name="Content Placeholder 2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420688"/>
          </a:xfrm>
          <a:noFill/>
          <a:ln>
            <a:noFill/>
          </a:ln>
        </p:spPr>
        <p:txBody>
          <a:bodyPr lIns="63500" tIns="25400" rIns="63500" bIns="25400">
            <a:spAutoFit/>
          </a:bodyPr>
          <a:p>
            <a:pPr/>
            <a:r>
              <a:rPr lang="zh-CN" altLang="en-US" kern="1200" dirty="0">
                <a:latin typeface="+mn-lt"/>
                <a:ea typeface="+mn-ea"/>
                <a:cs typeface="+mn-cs"/>
              </a:rPr>
              <a:t>分析下述代码的运行，其实就是串行程序</a:t>
            </a:r>
            <a:endParaRPr lang="en-US" altLang="zh-CN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9701" name="TextBox 7"/>
          <p:cNvSpPr txBox="1"/>
          <p:nvPr/>
        </p:nvSpPr>
        <p:spPr>
          <a:xfrm>
            <a:off x="1447800" y="2014538"/>
            <a:ext cx="7116763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 m;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 </a:t>
            </a:r>
            <a:r>
              <a:rPr lang="en-US" altLang="zh-CN" sz="2000" dirty="0">
                <a:latin typeface="Bookman Old Style" panose="02050604050505020204" pitchFamily="18" charset="0"/>
              </a:rPr>
              <a:t>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mutex_lock(m);       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sum += my_x;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mutex_unlock(m);     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MS PGothic" panose="020B0600070205080204" pitchFamily="34" charset="-128"/>
                <a:cs typeface="+mj-cs"/>
              </a:rPr>
              <a:t>互斥锁降低并行性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Content Placeholder 2"/>
          <p:cNvSpPr txBox="1"/>
          <p:nvPr/>
        </p:nvSpPr>
        <p:spPr bwMode="auto">
          <a:xfrm>
            <a:off x="609600" y="1143000"/>
            <a:ext cx="7954963" cy="1676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500" tIns="25400" rIns="63500" bIns="25400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190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84580" indent="-17018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互斥访问的结果是串行访问。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互斥锁变量是共享数据，锁变量为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表示锁占用，为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表示空闲。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线程为了获得互斥锁，至少需要经过几个层次的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cache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31748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4238" y="2971800"/>
            <a:ext cx="2324100" cy="3467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 bwMode="auto">
          <a:xfrm>
            <a:off x="609600" y="1905000"/>
            <a:ext cx="8056563" cy="294481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5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提高并行度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Content Placeholder 2"/>
          <p:cNvSpPr txBox="1"/>
          <p:nvPr/>
        </p:nvSpPr>
        <p:spPr bwMode="auto">
          <a:xfrm>
            <a:off x="684213" y="1125538"/>
            <a:ext cx="8270875" cy="328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500" tIns="25400" rIns="63500" bIns="25400">
            <a:spAutoFit/>
          </a:bodyPr>
          <a:lstStyle>
            <a:lvl1pPr marL="203200" indent="-203200" algn="l" rtl="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685800" indent="-19050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084580" indent="-17018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为每个线程定义私有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变量：</a:t>
            </a: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my_sum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7" name="TextBox 5"/>
          <p:cNvSpPr txBox="1"/>
          <p:nvPr/>
        </p:nvSpPr>
        <p:spPr>
          <a:xfrm>
            <a:off x="1249363" y="4849813"/>
            <a:ext cx="7367587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</a:pP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</a:rPr>
              <a:t>1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每个线程都使用自己的私有变量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</a:rPr>
              <a:t>my_sum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保存本地和</a:t>
            </a:r>
            <a:endParaRPr lang="en-US" altLang="zh-CN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3798" name="圆角矩形 13"/>
          <p:cNvSpPr/>
          <p:nvPr/>
        </p:nvSpPr>
        <p:spPr>
          <a:xfrm>
            <a:off x="1249363" y="3733800"/>
            <a:ext cx="2560637" cy="381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noFill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33799" name="TextBox 7"/>
          <p:cNvSpPr txBox="1"/>
          <p:nvPr/>
        </p:nvSpPr>
        <p:spPr>
          <a:xfrm>
            <a:off x="922338" y="2151063"/>
            <a:ext cx="7116762" cy="2246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my_sum</a:t>
            </a:r>
            <a:r>
              <a:rPr lang="en-US" altLang="zh-CN" sz="2000" dirty="0">
                <a:latin typeface="Bookman Old Style" panose="02050604050505020204" pitchFamily="18" charset="0"/>
              </a:rPr>
              <a:t> = 0;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my_first_i = .  .  .;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my_last_i = .  .  .;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 </a:t>
            </a:r>
            <a:r>
              <a:rPr lang="en-US" altLang="zh-CN" sz="2000" dirty="0">
                <a:latin typeface="Bookman Old Style" panose="02050604050505020204" pitchFamily="18" charset="0"/>
              </a:rPr>
              <a:t>(my_i= my_first_i; my_i&lt; my_last_i; my_i++)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Compute_next_value(…);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my_sum += my_x;</a:t>
            </a:r>
            <a:endParaRPr lang="en-US" altLang="zh-CN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  <p:cxnSp>
        <p:nvCxnSpPr>
          <p:cNvPr id="33800" name="肘形连接符 8"/>
          <p:cNvCxnSpPr/>
          <p:nvPr/>
        </p:nvCxnSpPr>
        <p:spPr>
          <a:xfrm rot="10800000" flipH="1" flipV="1">
            <a:off x="906463" y="2362200"/>
            <a:ext cx="312737" cy="2751138"/>
          </a:xfrm>
          <a:prstGeom prst="bentConnector3">
            <a:avLst>
              <a:gd name="adj1" fmla="val -92375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801" name="肘形连接符 18"/>
          <p:cNvCxnSpPr/>
          <p:nvPr/>
        </p:nvCxnSpPr>
        <p:spPr>
          <a:xfrm rot="5400000">
            <a:off x="209550" y="4621213"/>
            <a:ext cx="1684338" cy="350837"/>
          </a:xfrm>
          <a:prstGeom prst="bentConnector3">
            <a:avLst>
              <a:gd name="adj1" fmla="val -139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802" name="TextBox 5"/>
          <p:cNvSpPr txBox="1"/>
          <p:nvPr/>
        </p:nvSpPr>
        <p:spPr>
          <a:xfrm>
            <a:off x="457200" y="5595938"/>
            <a:ext cx="55880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</a:pP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该段代码不再是临界区，可以并行访问</a:t>
            </a:r>
            <a:endParaRPr lang="en-US" altLang="zh-CN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 bwMode="auto">
          <a:xfrm>
            <a:off x="554038" y="1550988"/>
            <a:ext cx="8056563" cy="395605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43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V3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：定义私有变量后累积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5844" name="Content Placeholder 2"/>
          <p:cNvSpPr txBox="1"/>
          <p:nvPr/>
        </p:nvSpPr>
        <p:spPr>
          <a:xfrm>
            <a:off x="609600" y="1184275"/>
            <a:ext cx="8001000" cy="328613"/>
          </a:xfrm>
          <a:prstGeom prst="rect">
            <a:avLst/>
          </a:prstGeom>
          <a:noFill/>
          <a:ln w="9525">
            <a:noFill/>
          </a:ln>
        </p:spPr>
        <p:txBody>
          <a:bodyPr lIns="63500" tIns="25400" rIns="63500" bIns="25400">
            <a:spAutoFit/>
          </a:bodyPr>
          <a:p>
            <a:pPr marL="342900" indent="-342900">
              <a:lnSpc>
                <a:spcPct val="75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♦"/>
            </a:pPr>
            <a:r>
              <a:rPr lang="zh-CN" altLang="en-US" dirty="0">
                <a:latin typeface="Arial" panose="020B0604020202020204" pitchFamily="34" charset="0"/>
              </a:rPr>
              <a:t>对</a:t>
            </a:r>
            <a:r>
              <a:rPr lang="en-US" altLang="zh-CN" dirty="0">
                <a:latin typeface="Arial" panose="020B0604020202020204" pitchFamily="34" charset="0"/>
              </a:rPr>
              <a:t>sum</a:t>
            </a:r>
            <a:r>
              <a:rPr lang="zh-CN" altLang="en-US" dirty="0">
                <a:latin typeface="Arial" panose="020B0604020202020204" pitchFamily="34" charset="0"/>
              </a:rPr>
              <a:t>变量更新的代码为临界区，需要用互斥锁</a:t>
            </a:r>
            <a:endParaRPr lang="zh-CN" altLang="en-US" sz="2000" dirty="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5845" name="圆角矩形 1"/>
          <p:cNvSpPr/>
          <p:nvPr/>
        </p:nvSpPr>
        <p:spPr>
          <a:xfrm>
            <a:off x="1087438" y="4724400"/>
            <a:ext cx="2036762" cy="3048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2700">
            <a:noFill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sp>
        <p:nvSpPr>
          <p:cNvPr id="35846" name="TextBox 6"/>
          <p:cNvSpPr txBox="1">
            <a:spLocks noGrp="1"/>
          </p:cNvSpPr>
          <p:nvPr>
            <p:ph idx="11"/>
          </p:nvPr>
        </p:nvSpPr>
        <p:spPr>
          <a:xfrm>
            <a:off x="1087438" y="1697038"/>
            <a:ext cx="7154862" cy="3694112"/>
          </a:xfrm>
          <a:noFill/>
          <a:ln>
            <a:noFill/>
          </a:ln>
        </p:spPr>
        <p:txBody>
          <a:bodyPr>
            <a:spAutoFit/>
          </a:bodyPr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int block_length_per_thread = n/t;    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mutex m;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int my_sum; 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int start = id * block_length_per_thread;    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b="1" kern="1200" dirty="0">
                <a:latin typeface="Bookman Old Style" panose="02050604050505020204" pitchFamily="18" charset="0"/>
                <a:ea typeface="+mn-ea"/>
                <a:cs typeface="+mn-cs"/>
              </a:rPr>
              <a:t>for </a:t>
            </a: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(i=start; i&lt;start+block_length_per_thread; i++)  {           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     my_x = </a:t>
            </a:r>
            <a:r>
              <a:rPr lang="en-US" altLang="zh-CN" sz="1800" i="1" kern="1200" dirty="0">
                <a:latin typeface="Bookman Old Style" panose="02050604050505020204" pitchFamily="18" charset="0"/>
                <a:ea typeface="+mn-ea"/>
                <a:cs typeface="+mn-cs"/>
              </a:rPr>
              <a:t>Compute_next_value(…);</a:t>
            </a:r>
            <a:endParaRPr lang="en-US" altLang="zh-CN" sz="1800" i="1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     my_sum += my_x;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}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solidFill>
                  <a:srgbClr val="C00000"/>
                </a:solidFill>
                <a:latin typeface="Bookman Old Style" panose="02050604050505020204" pitchFamily="18" charset="0"/>
                <a:ea typeface="+mn-ea"/>
                <a:cs typeface="+mn-cs"/>
              </a:rPr>
              <a:t>mutex_lock(m);       </a:t>
            </a:r>
            <a:endParaRPr lang="en-US" altLang="zh-CN" sz="1800" kern="1200" dirty="0">
              <a:solidFill>
                <a:srgbClr val="C0000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latin typeface="Bookman Old Style" panose="02050604050505020204" pitchFamily="18" charset="0"/>
                <a:ea typeface="+mn-ea"/>
                <a:cs typeface="+mn-cs"/>
              </a:rPr>
              <a:t>sum += my_sum;</a:t>
            </a:r>
            <a:endParaRPr lang="en-US" altLang="zh-CN" sz="1800" kern="1200" dirty="0"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altLang="zh-CN" sz="1800" kern="1200" dirty="0">
                <a:solidFill>
                  <a:srgbClr val="C00000"/>
                </a:solidFill>
                <a:latin typeface="Bookman Old Style" panose="02050604050505020204" pitchFamily="18" charset="0"/>
                <a:ea typeface="+mn-ea"/>
                <a:cs typeface="+mn-cs"/>
              </a:rPr>
              <a:t>mutex_unlock(m);     </a:t>
            </a:r>
            <a:endParaRPr lang="en-US" altLang="zh-CN" sz="1800" kern="1200" dirty="0">
              <a:solidFill>
                <a:srgbClr val="C0000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cxnSp>
        <p:nvCxnSpPr>
          <p:cNvPr id="35847" name="肘形连接符 7"/>
          <p:cNvCxnSpPr/>
          <p:nvPr/>
        </p:nvCxnSpPr>
        <p:spPr>
          <a:xfrm rot="-5400000" flipH="1">
            <a:off x="2935288" y="5056188"/>
            <a:ext cx="1143000" cy="765175"/>
          </a:xfrm>
          <a:prstGeom prst="bentConnector3">
            <a:avLst>
              <a:gd name="adj1" fmla="val -991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848" name="文本框 8"/>
          <p:cNvSpPr txBox="1"/>
          <p:nvPr/>
        </p:nvSpPr>
        <p:spPr>
          <a:xfrm>
            <a:off x="2590800" y="5921375"/>
            <a:ext cx="30765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临界区加入互斥锁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 bwMode="auto">
          <a:xfrm>
            <a:off x="609600" y="1219200"/>
            <a:ext cx="8056563" cy="387985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1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V4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：指定某个线程进行累积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7892" name="TextBox 6"/>
          <p:cNvSpPr txBox="1"/>
          <p:nvPr/>
        </p:nvSpPr>
        <p:spPr>
          <a:xfrm>
            <a:off x="1238250" y="1187450"/>
            <a:ext cx="7504113" cy="37861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mutex m;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shared my_sum[t];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</a:t>
            </a:r>
            <a:r>
              <a:rPr lang="en-US" altLang="zh-CN" sz="2000" dirty="0">
                <a:latin typeface="Bookman Old Style" panose="02050604050505020204" pitchFamily="18" charset="0"/>
              </a:rPr>
              <a:t> 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my_sum[id] += my_x;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if (id == 0) { // master thread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sum = my_sum[0];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for (i=1; i&lt;t; i++) sum += my_sum[i];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  <p:sp>
        <p:nvSpPr>
          <p:cNvPr id="37893" name="圆角矩形 2"/>
          <p:cNvSpPr/>
          <p:nvPr/>
        </p:nvSpPr>
        <p:spPr>
          <a:xfrm>
            <a:off x="1066800" y="3657600"/>
            <a:ext cx="5105400" cy="131603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cxnSp>
        <p:nvCxnSpPr>
          <p:cNvPr id="37894" name="肘形连接符 8"/>
          <p:cNvCxnSpPr/>
          <p:nvPr/>
        </p:nvCxnSpPr>
        <p:spPr>
          <a:xfrm rot="-5400000" flipH="1">
            <a:off x="3438525" y="5191125"/>
            <a:ext cx="436563" cy="0"/>
          </a:xfrm>
          <a:prstGeom prst="bentConnector3">
            <a:avLst>
              <a:gd name="adj1" fmla="val 50000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895" name="文本框 10"/>
          <p:cNvSpPr txBox="1"/>
          <p:nvPr/>
        </p:nvSpPr>
        <p:spPr>
          <a:xfrm>
            <a:off x="1981200" y="5408613"/>
            <a:ext cx="38862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指定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</a:rPr>
              <a:t>id=0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的线程进行累加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 bwMode="auto">
          <a:xfrm>
            <a:off x="609600" y="1219200"/>
            <a:ext cx="8056563" cy="387985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93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V4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：指定某个线程进行累积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9940" name="TextBox 6"/>
          <p:cNvSpPr txBox="1"/>
          <p:nvPr/>
        </p:nvSpPr>
        <p:spPr>
          <a:xfrm>
            <a:off x="1238250" y="1187450"/>
            <a:ext cx="7504113" cy="37861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mutex m;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shared my_sum[t];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</a:t>
            </a:r>
            <a:r>
              <a:rPr lang="en-US" altLang="zh-CN" sz="2000" dirty="0">
                <a:latin typeface="Bookman Old Style" panose="02050604050505020204" pitchFamily="18" charset="0"/>
              </a:rPr>
              <a:t> 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my_sum[id] += my_x;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if (id == 0) { // master thread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sum = my_sum[0];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for (i=1; i&lt;t; i++) sum += my_sum[i];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  <p:sp>
        <p:nvSpPr>
          <p:cNvPr id="39941" name="圆角矩形 2"/>
          <p:cNvSpPr/>
          <p:nvPr/>
        </p:nvSpPr>
        <p:spPr>
          <a:xfrm>
            <a:off x="1066800" y="3657600"/>
            <a:ext cx="5105400" cy="131603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mes" pitchFamily="2" charset="0"/>
            </a:endParaRPr>
          </a:p>
        </p:txBody>
      </p:sp>
      <p:cxnSp>
        <p:nvCxnSpPr>
          <p:cNvPr id="39942" name="肘形连接符 8"/>
          <p:cNvCxnSpPr/>
          <p:nvPr/>
        </p:nvCxnSpPr>
        <p:spPr>
          <a:xfrm rot="-5400000" flipH="1">
            <a:off x="3438525" y="5191125"/>
            <a:ext cx="436563" cy="0"/>
          </a:xfrm>
          <a:prstGeom prst="bentConnector3">
            <a:avLst>
              <a:gd name="adj1" fmla="val 50000"/>
            </a:avLst>
          </a:prstGeom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943" name="文本框 10"/>
          <p:cNvSpPr txBox="1"/>
          <p:nvPr/>
        </p:nvSpPr>
        <p:spPr>
          <a:xfrm>
            <a:off x="1981200" y="5408613"/>
            <a:ext cx="38862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指定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</a:rPr>
              <a:t>id=0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</a:rPr>
              <a:t>的线程进行累加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9944" name="文本框 9"/>
          <p:cNvSpPr txBox="1"/>
          <p:nvPr/>
        </p:nvSpPr>
        <p:spPr>
          <a:xfrm>
            <a:off x="3862388" y="2111375"/>
            <a:ext cx="1631950" cy="2647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600" b="1" dirty="0">
                <a:solidFill>
                  <a:srgbClr val="C00000"/>
                </a:solidFill>
                <a:latin typeface="Arial" panose="020B0604020202020204" pitchFamily="34" charset="0"/>
              </a:rPr>
              <a:t>？</a:t>
            </a:r>
            <a:endParaRPr lang="zh-CN" altLang="en-US" sz="166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共享内存系统并行编程简介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临界区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并行性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同步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♦"/>
              <a:defRPr/>
            </a:pP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987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大纲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线程同步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Content Placeholder 2"/>
          <p:cNvSpPr txBox="1"/>
          <p:nvPr/>
        </p:nvSpPr>
        <p:spPr bwMode="auto">
          <a:xfrm>
            <a:off x="574675" y="1076325"/>
            <a:ext cx="8001000" cy="865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500" tIns="25400" rIns="63500" bIns="25400">
            <a:spAutoFit/>
          </a:bodyPr>
          <a:lstStyle>
            <a:lvl1pPr marL="203200" indent="-203200" algn="l" rtl="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685800" indent="-19050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084580" indent="-17018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charset="0"/>
                <a:ea typeface="MS PGothic" panose="020B0600070205080204" pitchFamily="34" charset="-128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其他线程还没结束，主线程就开始计算累加结果了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♦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如何让主线程等待其他线程都执行结束呢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？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84188" y="2057400"/>
          <a:ext cx="8181975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1975"/>
              </a:tblGrid>
              <a:tr h="5715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路障（</a:t>
                      </a:r>
                      <a:r>
                        <a:rPr lang="en-US" altLang="zh-CN" sz="2400" b="1" dirty="0" smtClean="0">
                          <a:solidFill>
                            <a:srgbClr val="C00000"/>
                          </a:solidFill>
                        </a:rPr>
                        <a:t>Barrier</a:t>
                      </a: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</a:rPr>
                        <a:t>）</a:t>
                      </a:r>
                      <a:endParaRPr lang="zh-CN" alt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33" marR="91433" marT="45721" marB="45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同步点又称为路障</a:t>
                      </a:r>
                      <a:r>
                        <a:rPr lang="en-US" altLang="zh-CN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(barrier)</a:t>
                      </a:r>
                      <a:r>
                        <a:rPr lang="zh-CN" altLang="en-US" sz="20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，只有所有线程都抵达此路障，线程才能继续运行下去，否则会阻塞在路障处。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433" marR="91433" marT="45721" marB="45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 bwMode="auto">
          <a:xfrm>
            <a:off x="609600" y="1295400"/>
            <a:ext cx="8056563" cy="41021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59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V5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：加入路障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5060" name="TextBox 6"/>
          <p:cNvSpPr txBox="1"/>
          <p:nvPr/>
        </p:nvSpPr>
        <p:spPr>
          <a:xfrm>
            <a:off x="1217613" y="1304925"/>
            <a:ext cx="7780337" cy="40941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000" dirty="0">
                <a:latin typeface="Bookman Old Style" panose="02050604050505020204" pitchFamily="18" charset="0"/>
              </a:rPr>
              <a:t>int block_length_per_thread = n/t;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mutex m;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shared my_sum[t];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int start = id * block_length_per_thread;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latin typeface="Bookman Old Style" panose="02050604050505020204" pitchFamily="18" charset="0"/>
              </a:rPr>
              <a:t>for</a:t>
            </a:r>
            <a:r>
              <a:rPr lang="en-US" altLang="zh-CN" sz="2000" dirty="0">
                <a:latin typeface="Bookman Old Style" panose="02050604050505020204" pitchFamily="18" charset="0"/>
              </a:rPr>
              <a:t> (i=start; i&lt;start+block_length_per_thread; i++)  {           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my_x = </a:t>
            </a:r>
            <a:r>
              <a:rPr lang="en-US" altLang="zh-CN" sz="2000" i="1" dirty="0">
                <a:latin typeface="Bookman Old Style" panose="02050604050505020204" pitchFamily="18" charset="0"/>
              </a:rPr>
              <a:t>Compute_next_value(…);</a:t>
            </a:r>
            <a:endParaRPr lang="en-US" altLang="zh-CN" sz="2000" i="1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  my_sum[id] += x;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Synchronize_cores();</a:t>
            </a:r>
            <a:r>
              <a:rPr lang="en-US" altLang="zh-CN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zh-CN" sz="2000" dirty="0">
                <a:latin typeface="Bookman Old Style" panose="02050604050505020204" pitchFamily="18" charset="0"/>
              </a:rPr>
              <a:t>// barrier for all threads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if (id == 0) { // master thread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sum = my_sum[0];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   for (i=1; i&lt;t; i++) sum += my_sum[t];</a:t>
            </a:r>
            <a:endParaRPr lang="en-US" altLang="zh-CN" sz="2000" dirty="0">
              <a:latin typeface="Bookman Old Style" panose="02050604050505020204" pitchFamily="18" charset="0"/>
            </a:endParaRPr>
          </a:p>
          <a:p>
            <a:r>
              <a:rPr lang="en-US" altLang="zh-CN" sz="2000" dirty="0">
                <a:latin typeface="Bookman Old Style" panose="02050604050505020204" pitchFamily="18" charset="0"/>
              </a:rPr>
              <a:t>}</a:t>
            </a:r>
            <a:endParaRPr lang="en-US" altLang="zh-CN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标题 2"/>
          <p:cNvSpPr>
            <a:spLocks noGrp="1"/>
          </p:cNvSpPr>
          <p:nvPr>
            <p:ph type="ctrTitle"/>
          </p:nvPr>
        </p:nvSpPr>
        <p:spPr>
          <a:xfrm>
            <a:off x="1249363" y="225425"/>
            <a:ext cx="7315200" cy="609600"/>
          </a:xfrm>
          <a:noFill/>
          <a:ln/>
        </p:spPr>
        <p:txBody>
          <a:bodyPr anchor="b" anchorCtr="0"/>
          <a:p>
            <a:pPr>
              <a:buClrTx/>
              <a:buSzTx/>
              <a:buFontTx/>
            </a:pPr>
            <a:r>
              <a:rPr lang="en-US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Quiz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：</a:t>
            </a:r>
            <a:r>
              <a:rPr lang="el-GR" altLang="zh-CN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π</a:t>
            </a:r>
            <a:r>
              <a:rPr lang="zh-CN" altLang="en-US" kern="1200" dirty="0">
                <a:solidFill>
                  <a:srgbClr val="B70031"/>
                </a:solidFill>
                <a:latin typeface="+mj-lt"/>
                <a:ea typeface="黑体" panose="02010609060101010101" pitchFamily="49" charset="-122"/>
                <a:cs typeface="+mj-cs"/>
              </a:rPr>
              <a:t>的计算</a:t>
            </a:r>
            <a:endParaRPr lang="zh-CN" altLang="en-US" kern="1200" dirty="0">
              <a:solidFill>
                <a:srgbClr val="B70031"/>
              </a:solidFill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893763" y="2719388"/>
            <a:ext cx="6705600" cy="215423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" pitchFamily="2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4" name="TextBox 6"/>
          <p:cNvSpPr txBox="1"/>
          <p:nvPr/>
        </p:nvSpPr>
        <p:spPr>
          <a:xfrm>
            <a:off x="1981200" y="2743200"/>
            <a:ext cx="4433888" cy="19383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pt-BR" altLang="zh-CN" sz="2000" dirty="0">
                <a:latin typeface="Bookman Old Style" panose="02050604050505020204" pitchFamily="18" charset="0"/>
              </a:rPr>
              <a:t>double factor = 1.0;</a:t>
            </a:r>
            <a:endParaRPr lang="pt-BR" altLang="zh-CN" sz="2000" dirty="0">
              <a:latin typeface="Bookman Old Style" panose="02050604050505020204" pitchFamily="18" charset="0"/>
            </a:endParaRPr>
          </a:p>
          <a:p>
            <a:r>
              <a:rPr lang="pt-BR" altLang="zh-CN" sz="2000" dirty="0">
                <a:latin typeface="Bookman Old Style" panose="02050604050505020204" pitchFamily="18" charset="0"/>
              </a:rPr>
              <a:t>double sum = 0.0;</a:t>
            </a:r>
            <a:endParaRPr lang="pt-BR" altLang="zh-CN" sz="2000" dirty="0">
              <a:latin typeface="Bookman Old Style" panose="02050604050505020204" pitchFamily="18" charset="0"/>
            </a:endParaRPr>
          </a:p>
          <a:p>
            <a:r>
              <a:rPr lang="pt-BR" altLang="zh-CN" sz="2000" dirty="0">
                <a:latin typeface="Bookman Old Style" panose="02050604050505020204" pitchFamily="18" charset="0"/>
              </a:rPr>
              <a:t>for ( i=0; i&lt;n; i++, factor = -factor){</a:t>
            </a:r>
            <a:endParaRPr lang="pt-BR" altLang="zh-CN" sz="2000" dirty="0">
              <a:latin typeface="Bookman Old Style" panose="02050604050505020204" pitchFamily="18" charset="0"/>
            </a:endParaRPr>
          </a:p>
          <a:p>
            <a:r>
              <a:rPr lang="pt-BR" altLang="zh-CN" sz="2000" dirty="0">
                <a:latin typeface="Bookman Old Style" panose="02050604050505020204" pitchFamily="18" charset="0"/>
              </a:rPr>
              <a:t>      sum += factor/(2*i+1);</a:t>
            </a:r>
            <a:endParaRPr lang="pt-BR" altLang="zh-CN" sz="2000" dirty="0">
              <a:latin typeface="Bookman Old Style" panose="02050604050505020204" pitchFamily="18" charset="0"/>
            </a:endParaRPr>
          </a:p>
          <a:p>
            <a:r>
              <a:rPr lang="pt-BR" altLang="zh-CN" sz="2000" dirty="0">
                <a:latin typeface="Bookman Old Style" panose="02050604050505020204" pitchFamily="18" charset="0"/>
              </a:rPr>
              <a:t>}</a:t>
            </a:r>
            <a:endParaRPr lang="pt-BR" altLang="zh-CN" sz="2000" dirty="0">
              <a:latin typeface="Bookman Old Style" panose="02050604050505020204" pitchFamily="18" charset="0"/>
            </a:endParaRPr>
          </a:p>
          <a:p>
            <a:r>
              <a:rPr lang="pt-BR" altLang="zh-CN" sz="2000" dirty="0">
                <a:latin typeface="Bookman Old Style" panose="02050604050505020204" pitchFamily="18" charset="0"/>
              </a:rPr>
              <a:t>pi = 4.0 *sum;</a:t>
            </a:r>
            <a:endParaRPr lang="pt-BR" altLang="zh-CN" sz="2000" dirty="0">
              <a:latin typeface="Bookman Old Style" panose="02050604050505020204" pitchFamily="18" charset="0"/>
            </a:endParaRPr>
          </a:p>
        </p:txBody>
      </p:sp>
      <p:sp>
        <p:nvSpPr>
          <p:cNvPr id="7" name="Content Placeholder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74675" y="1076325"/>
            <a:ext cx="8001000" cy="5035609"/>
          </a:xfrm>
          <a:prstGeom prst="rect">
            <a:avLst/>
          </a:prstGeom>
          <a:blipFill>
            <a:blip r:embed="rId1"/>
            <a:stretch>
              <a:fillRect l="-1371" t="-1816" r="-914" b="-1816"/>
            </a:stretch>
          </a:blipFill>
          <a:ln w="9525">
            <a:noFill/>
            <a:miter lim="800000"/>
          </a:ln>
        </p:spPr>
        <p:txBody>
          <a:bodyPr/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noFill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en-US" kern="1200" cap="none" spc="0" normalizeH="0" baseline="0" noProof="0">
              <a:noFill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0</TotalTime>
  <Words>4502</Words>
  <Application>WPS 演示</Application>
  <PresentationFormat>全屏显示(4:3)</PresentationFormat>
  <Paragraphs>647</Paragraphs>
  <Slides>25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黑体</vt:lpstr>
      <vt:lpstr>Times</vt:lpstr>
      <vt:lpstr>Times New Roman</vt:lpstr>
      <vt:lpstr>Bookman Old Style</vt:lpstr>
      <vt:lpstr>Eurostile</vt:lpstr>
      <vt:lpstr>Segoe Print</vt:lpstr>
      <vt:lpstr>MS PGothic</vt:lpstr>
      <vt:lpstr>Eurostile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creator>YXCHEN-PC</dc:creator>
  <cp:lastModifiedBy>谷守珍</cp:lastModifiedBy>
  <cp:revision>978</cp:revision>
  <dcterms:created xsi:type="dcterms:W3CDTF">2001-06-30T15:45:14Z</dcterms:created>
  <dcterms:modified xsi:type="dcterms:W3CDTF">2025-03-17T03:55:31Z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6B7EDF69081E4064813A6A58447D6AD6_12</vt:lpwstr>
  </property>
</Properties>
</file>