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11"/>
  </p:notesMasterIdLst>
  <p:sldIdLst>
    <p:sldId id="256" r:id="rId2"/>
    <p:sldId id="278" r:id="rId3"/>
    <p:sldId id="257" r:id="rId4"/>
    <p:sldId id="263" r:id="rId5"/>
    <p:sldId id="259" r:id="rId6"/>
    <p:sldId id="260" r:id="rId7"/>
    <p:sldId id="264" r:id="rId8"/>
    <p:sldId id="261" r:id="rId9"/>
    <p:sldId id="262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CEEA"/>
    <a:srgbClr val="55C0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98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2022/2/22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1BEA-AAEE-4D0E-AAEB-DD923EEFB0C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472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69AE601A-0451-4383-93D4-03033504EDAC}"/>
              </a:ext>
            </a:extLst>
          </p:cNvPr>
          <p:cNvSpPr/>
          <p:nvPr userDrawn="1"/>
        </p:nvSpPr>
        <p:spPr>
          <a:xfrm>
            <a:off x="4114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/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课程介绍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课程简介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课程内容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课程对象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课程安排和考核方式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508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Introduction to Automata Theory</a:t>
            </a:r>
          </a:p>
          <a:p>
            <a:pPr lvl="1"/>
            <a:r>
              <a:rPr lang="en-US" altLang="zh-CN" dirty="0"/>
              <a:t>Finite state automata</a:t>
            </a:r>
          </a:p>
          <a:p>
            <a:pPr lvl="1"/>
            <a:r>
              <a:rPr lang="en-US" altLang="zh-CN" dirty="0"/>
              <a:t>Pushdown automata</a:t>
            </a:r>
          </a:p>
          <a:p>
            <a:pPr lvl="1"/>
            <a:r>
              <a:rPr lang="en-US" altLang="zh-CN" dirty="0"/>
              <a:t>Turing Machine</a:t>
            </a:r>
          </a:p>
          <a:p>
            <a:r>
              <a:rPr lang="en-US" altLang="zh-CN" dirty="0"/>
              <a:t>Introduction to Formal Language</a:t>
            </a:r>
          </a:p>
          <a:p>
            <a:pPr lvl="1"/>
            <a:r>
              <a:rPr lang="en-US" altLang="zh-CN" dirty="0"/>
              <a:t>Regular language</a:t>
            </a:r>
          </a:p>
          <a:p>
            <a:pPr lvl="1"/>
            <a:r>
              <a:rPr lang="en-US" altLang="zh-CN" dirty="0"/>
              <a:t>Context-free language</a:t>
            </a:r>
          </a:p>
          <a:p>
            <a:pPr lvl="1"/>
            <a:r>
              <a:rPr lang="en-US" altLang="zh-CN" dirty="0"/>
              <a:t>Recursively enumerable language</a:t>
            </a:r>
          </a:p>
          <a:p>
            <a:r>
              <a:rPr lang="en-US" altLang="zh-CN" dirty="0"/>
              <a:t>Properties about them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398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Familiar with these concepts will make you a better computer scientist</a:t>
            </a:r>
          </a:p>
          <a:p>
            <a:r>
              <a:rPr lang="en-US" altLang="zh-CN" dirty="0"/>
              <a:t>It allow us to use mathematics to solve problems arising from computers</a:t>
            </a:r>
          </a:p>
          <a:p>
            <a:r>
              <a:rPr lang="en-US" altLang="zh-CN" dirty="0"/>
              <a:t>It is required if you are interested in a research career in Computer Science</a:t>
            </a:r>
          </a:p>
          <a:p>
            <a:r>
              <a:rPr lang="en-US" altLang="zh-CN" dirty="0"/>
              <a:t>It distinguishes you from someone who has picked up programming at a technique school</a:t>
            </a:r>
          </a:p>
          <a:p>
            <a:r>
              <a:rPr lang="en-US" altLang="zh-CN" dirty="0"/>
              <a:t>It gives exposure to some of the absolute highpoints of human thought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It gives a nice setting for improving your problem solving skills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881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851642"/>
          </a:xfrm>
        </p:spPr>
        <p:txBody>
          <a:bodyPr>
            <a:normAutofit/>
          </a:bodyPr>
          <a:lstStyle/>
          <a:p>
            <a:r>
              <a:rPr lang="en-US" altLang="zh-CN" dirty="0"/>
              <a:t>Research</a:t>
            </a:r>
          </a:p>
          <a:p>
            <a:pPr lvl="1"/>
            <a:r>
              <a:rPr lang="en-US" altLang="zh-CN" dirty="0"/>
              <a:t>Theory of Software Engineering</a:t>
            </a:r>
          </a:p>
          <a:p>
            <a:pPr lvl="1"/>
            <a:r>
              <a:rPr lang="en-US" altLang="zh-CN" dirty="0"/>
              <a:t>Computation Algorithms</a:t>
            </a:r>
          </a:p>
          <a:p>
            <a:r>
              <a:rPr lang="en-US" altLang="zh-CN" dirty="0"/>
              <a:t>Engineering</a:t>
            </a:r>
          </a:p>
          <a:p>
            <a:pPr lvl="1"/>
            <a:r>
              <a:rPr lang="en-US" altLang="zh-CN" dirty="0"/>
              <a:t>Programming language Selection</a:t>
            </a:r>
          </a:p>
          <a:p>
            <a:pPr lvl="1"/>
            <a:r>
              <a:rPr lang="en-US" altLang="zh-CN" dirty="0"/>
              <a:t>Model Driven Development </a:t>
            </a:r>
          </a:p>
          <a:p>
            <a:r>
              <a:rPr lang="en-US" altLang="zh-CN" dirty="0"/>
              <a:t>Preliminary: Discrete mathematics</a:t>
            </a:r>
          </a:p>
          <a:p>
            <a:pPr lvl="1"/>
            <a:r>
              <a:rPr lang="en-US" altLang="zh-CN" dirty="0"/>
              <a:t>Set theory</a:t>
            </a:r>
          </a:p>
          <a:p>
            <a:pPr lvl="1"/>
            <a:r>
              <a:rPr lang="en-US" altLang="zh-CN" dirty="0"/>
              <a:t>Predicate logics</a:t>
            </a:r>
          </a:p>
          <a:p>
            <a:pPr lvl="1"/>
            <a:r>
              <a:rPr lang="en-US" altLang="zh-CN" dirty="0"/>
              <a:t>Programming experience</a:t>
            </a:r>
          </a:p>
          <a:p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4217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参考书目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dirty="0">
                <a:solidFill>
                  <a:srgbClr val="FF0000"/>
                </a:solidFill>
              </a:rPr>
              <a:t>John E. Hopcroft, Rajeev </a:t>
            </a:r>
            <a:r>
              <a:rPr lang="en-US" altLang="zh-CN" sz="1800" dirty="0" err="1">
                <a:solidFill>
                  <a:srgbClr val="FF0000"/>
                </a:solidFill>
              </a:rPr>
              <a:t>Motwani</a:t>
            </a:r>
            <a:r>
              <a:rPr lang="en-US" altLang="zh-CN" sz="1800" dirty="0">
                <a:solidFill>
                  <a:srgbClr val="FF0000"/>
                </a:solidFill>
              </a:rPr>
              <a:t>, Jeffrey D. Ullman. Introduction to Automata Theory, Languages, and Computation.</a:t>
            </a:r>
          </a:p>
          <a:p>
            <a:r>
              <a:rPr lang="en-US" altLang="zh-CN" sz="1800" dirty="0"/>
              <a:t>Zohar Manna. Mathematical Theory of Computation. </a:t>
            </a:r>
          </a:p>
          <a:p>
            <a:r>
              <a:rPr lang="en-US" altLang="zh-CN" sz="1800" dirty="0"/>
              <a:t>John C. Reynolds. Theories of Programming Languages.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1" y="3429000"/>
            <a:ext cx="1897434" cy="2695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493" y="3427872"/>
            <a:ext cx="1709484" cy="26963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09" y="3435586"/>
            <a:ext cx="1801384" cy="2688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84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课程安排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Preliminary										1 sessions</a:t>
            </a:r>
            <a:br>
              <a:rPr lang="en-US" altLang="zh-CN" dirty="0"/>
            </a:br>
            <a:r>
              <a:rPr lang="en-US" altLang="zh-CN" dirty="0"/>
              <a:t>(Set theory, Predicate logic)</a:t>
            </a:r>
          </a:p>
          <a:p>
            <a:r>
              <a:rPr lang="en-US" altLang="zh-CN" dirty="0"/>
              <a:t>Automata Theories								6 sessions</a:t>
            </a:r>
            <a:br>
              <a:rPr lang="en-US" altLang="zh-CN" dirty="0"/>
            </a:br>
            <a:r>
              <a:rPr lang="en-US" altLang="zh-CN" dirty="0"/>
              <a:t>(Finite Automata, Pushdown Automata, Turing machines)</a:t>
            </a:r>
          </a:p>
          <a:p>
            <a:r>
              <a:rPr lang="en-US" altLang="zh-CN" dirty="0"/>
              <a:t>Formal Languages 								6 sessions</a:t>
            </a:r>
            <a:br>
              <a:rPr lang="en-US" altLang="zh-CN" dirty="0"/>
            </a:br>
            <a:r>
              <a:rPr lang="en-US" altLang="zh-CN" dirty="0"/>
              <a:t>(RL, CFL, REL)</a:t>
            </a:r>
          </a:p>
          <a:p>
            <a:r>
              <a:rPr lang="en-US" altLang="zh-CN" dirty="0"/>
              <a:t>Properties	and Proofs							4 sessions</a:t>
            </a:r>
            <a:br>
              <a:rPr lang="en-US" altLang="zh-CN" dirty="0"/>
            </a:b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929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考核方式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期末考查</a:t>
            </a:r>
            <a:r>
              <a:rPr lang="en-US" altLang="zh-CN" dirty="0"/>
              <a:t> 60%</a:t>
            </a:r>
          </a:p>
          <a:p>
            <a:r>
              <a:rPr lang="zh-CN" altLang="en-US" dirty="0"/>
              <a:t>平时成绩 </a:t>
            </a:r>
            <a:r>
              <a:rPr lang="en-US" altLang="zh-CN" dirty="0"/>
              <a:t>40%</a:t>
            </a:r>
          </a:p>
          <a:p>
            <a:pPr lvl="1"/>
            <a:r>
              <a:rPr lang="zh-CN" altLang="en-US" dirty="0"/>
              <a:t>考勤  </a:t>
            </a:r>
            <a:r>
              <a:rPr lang="en-US" altLang="zh-CN" dirty="0"/>
              <a:t>20%</a:t>
            </a:r>
          </a:p>
          <a:p>
            <a:pPr lvl="1"/>
            <a:r>
              <a:rPr lang="zh-CN" altLang="en-US" dirty="0"/>
              <a:t>作业  </a:t>
            </a:r>
            <a:r>
              <a:rPr lang="en-US" altLang="zh-CN" dirty="0"/>
              <a:t>20%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51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联系方式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李钦</a:t>
            </a:r>
            <a:endParaRPr lang="en-US" altLang="zh-CN" dirty="0"/>
          </a:p>
          <a:p>
            <a:r>
              <a:rPr lang="zh-CN" altLang="en-US" dirty="0"/>
              <a:t>理科楼</a:t>
            </a:r>
            <a:r>
              <a:rPr lang="en-US" altLang="zh-CN" dirty="0"/>
              <a:t>B1001</a:t>
            </a:r>
          </a:p>
          <a:p>
            <a:r>
              <a:rPr lang="en-US" altLang="zh-CN" dirty="0"/>
              <a:t>Tel: 62233019</a:t>
            </a:r>
          </a:p>
          <a:p>
            <a:r>
              <a:rPr lang="en-US" altLang="zh-CN" dirty="0"/>
              <a:t>Email: qli@sei.ecnu.edu.cn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2331797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4377</TotalTime>
  <Words>321</Words>
  <Application>Microsoft Office PowerPoint</Application>
  <PresentationFormat>全屏显示(4:3)</PresentationFormat>
  <Paragraphs>66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宋体</vt:lpstr>
      <vt:lpstr>微软雅黑</vt:lpstr>
      <vt:lpstr>幼圆</vt:lpstr>
      <vt:lpstr>Calibri</vt:lpstr>
      <vt:lpstr>Century Gothic</vt:lpstr>
      <vt:lpstr>Wingdings 3</vt:lpstr>
      <vt:lpstr>切片</vt:lpstr>
      <vt:lpstr>形式语言与自动机理论  课程介绍 </vt:lpstr>
      <vt:lpstr>课程简介</vt:lpstr>
      <vt:lpstr>what</vt:lpstr>
      <vt:lpstr>why</vt:lpstr>
      <vt:lpstr>Who</vt:lpstr>
      <vt:lpstr>参考书目</vt:lpstr>
      <vt:lpstr>课程安排</vt:lpstr>
      <vt:lpstr>考核方式</vt:lpstr>
      <vt:lpstr>联系方式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qin li</cp:lastModifiedBy>
  <cp:revision>70</cp:revision>
  <dcterms:created xsi:type="dcterms:W3CDTF">2017-02-02T01:49:40Z</dcterms:created>
  <dcterms:modified xsi:type="dcterms:W3CDTF">2022-02-22T06:40:12Z</dcterms:modified>
</cp:coreProperties>
</file>