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8" r:id="rId1"/>
  </p:sldMasterIdLst>
  <p:notesMasterIdLst>
    <p:notesMasterId r:id="rId15"/>
  </p:notesMasterIdLst>
  <p:sldIdLst>
    <p:sldId id="256" r:id="rId2"/>
    <p:sldId id="258" r:id="rId3"/>
    <p:sldId id="266" r:id="rId4"/>
    <p:sldId id="267" r:id="rId5"/>
    <p:sldId id="268" r:id="rId6"/>
    <p:sldId id="269" r:id="rId7"/>
    <p:sldId id="275" r:id="rId8"/>
    <p:sldId id="271" r:id="rId9"/>
    <p:sldId id="272" r:id="rId10"/>
    <p:sldId id="286" r:id="rId11"/>
    <p:sldId id="276" r:id="rId12"/>
    <p:sldId id="287" r:id="rId13"/>
    <p:sldId id="285" r:id="rId1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506C91"/>
    <a:srgbClr val="55C0DF"/>
    <a:srgbClr val="60CE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4599F94E-CEE6-441E-89CC-EB005ECD8F06}">
      <a14:m xmlns:a14="http://schemas.microsoft.com/office/drawing/2010/main">
        <m:mathPr xmlns:m="http://schemas.openxmlformats.org/officeDocument/2006/math">
          <m:brkBin m:val="before"/>
          <m:brkBinSub m:val="--"/>
        </m:mathPr>
      </a14:m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5" autoAdjust="0"/>
    <p:restoredTop sz="94660"/>
  </p:normalViewPr>
  <p:slideViewPr>
    <p:cSldViewPr snapToGrid="0">
      <p:cViewPr varScale="1">
        <p:scale>
          <a:sx n="91" d="100"/>
          <a:sy n="91" d="100"/>
        </p:scale>
        <p:origin x="998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BD0EDA-B9C0-444E-8D8F-58B52679D65C}" type="datetimeFigureOut">
              <a:rPr lang="zh-CN" altLang="en-US" smtClean="0"/>
              <a:t>2022/3/29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DA1BEA-AAEE-4D0E-AAEB-DD923EEFB0C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9872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98074" y="5885012"/>
            <a:ext cx="856907" cy="669925"/>
          </a:xfrm>
        </p:spPr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8752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9144000" cy="102475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5000"/>
                </a:schemeClr>
              </a:gs>
              <a:gs pos="49000">
                <a:srgbClr val="506C91">
                  <a:tint val="44500"/>
                  <a:satMod val="160000"/>
                </a:srgbClr>
              </a:gs>
              <a:gs pos="100000">
                <a:srgbClr val="506C91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146856"/>
            <a:ext cx="8097309" cy="877903"/>
          </a:xfrm>
        </p:spPr>
        <p:txBody>
          <a:bodyPr/>
          <a:lstStyle>
            <a:lvl1pPr>
              <a:defRPr cap="none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8" y="1386788"/>
            <a:ext cx="8097309" cy="4596226"/>
          </a:xfrm>
        </p:spPr>
        <p:txBody>
          <a:bodyPr anchor="t" anchorCtr="0">
            <a:normAutofit/>
          </a:bodyPr>
          <a:lstStyle>
            <a:lvl1pPr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95593" y="6109138"/>
            <a:ext cx="535114" cy="428187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C62C68C5-78A2-4B1D-973E-F421ABB54D5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09114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4813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2367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8749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9626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3702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2600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0963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4186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67146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09856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0885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579210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76767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76330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3843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58307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形式语言与自动机理论</a:t>
            </a:r>
            <a:br>
              <a:rPr lang="en-US" altLang="zh-CN" dirty="0"/>
            </a:br>
            <a:br>
              <a:rPr lang="en-US" altLang="zh-CN" dirty="0"/>
            </a:br>
            <a:r>
              <a:rPr lang="en-US" altLang="zh-CN" dirty="0"/>
              <a:t>S2-1 </a:t>
            </a:r>
            <a:r>
              <a:rPr lang="zh-CN" altLang="en-US" dirty="0"/>
              <a:t>形式语言</a:t>
            </a:r>
            <a:br>
              <a:rPr lang="en-US" altLang="zh-CN" dirty="0"/>
            </a:b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</a:rPr>
              <a:t>李钦  副教授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华东师范大学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软件工程学院</a:t>
            </a:r>
          </a:p>
        </p:txBody>
      </p:sp>
    </p:spTree>
    <p:extLst>
      <p:ext uri="{BB962C8B-B14F-4D97-AF65-F5344CB8AC3E}">
        <p14:creationId xmlns:p14="http://schemas.microsoft.com/office/powerpoint/2010/main" val="3854068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形式语言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Formal </a:t>
                </a:r>
                <a:r>
                  <a:rPr lang="en-US" dirty="0"/>
                  <a:t>Language: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=(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dirty="0"/>
              </a:p>
              <a:p>
                <a:pPr lvl="1"/>
                <a:r>
                  <a:rPr lang="en-US" dirty="0"/>
                  <a:t>Alphabet: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Grammar: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A set of strings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dirty="0"/>
                  <a:t> generated by grammar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en-US" dirty="0"/>
              </a:p>
              <a:p>
                <a:r>
                  <a:rPr lang="en-US" dirty="0"/>
                  <a:t>Grammar: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V: set of syntactic variables, nonterminal symbols</a:t>
                </a:r>
              </a:p>
              <a:p>
                <a:pPr lvl="1"/>
                <a:r>
                  <a:rPr lang="en-US" dirty="0"/>
                  <a:t>T: set of terminal symbols</a:t>
                </a:r>
              </a:p>
              <a:p>
                <a:pPr lvl="1"/>
                <a:r>
                  <a:rPr lang="en-US" dirty="0"/>
                  <a:t>P: set of production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dirty="0"/>
                  <a:t> 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∪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∪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S: start symbol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35049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文法示例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333955" y="1386788"/>
                <a:ext cx="8468139" cy="4596226"/>
              </a:xfrm>
            </p:spPr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=({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},</m:t>
                    </m:r>
                    <m:d>
                      <m:dPr>
                        <m:begChr m:val="{"/>
                        <m:endChr m:val="}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→01,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→0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→1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=({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},</m:t>
                    </m:r>
                    <m:d>
                      <m:dPr>
                        <m:begChr m:val="{"/>
                        <m:endChr m:val="}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→0,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→0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=(</m:t>
                    </m:r>
                    <m:d>
                      <m:dPr>
                        <m:begChr m:val="{"/>
                        <m:endChr m:val="}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→01</m:t>
                    </m:r>
                    <m:d>
                      <m:dPr>
                        <m:begChr m:val="|"/>
                        <m:endChr m:val="|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0 , 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𝐴𝐵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|0},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endParaRPr lang="en-US" altLang="zh-CN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=(</m:t>
                    </m:r>
                    <m:d>
                      <m:dPr>
                        <m:begChr m:val="{"/>
                        <m:endChr m:val="}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0,1,=,+,∗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br>
                  <a:rPr lang="en-US" altLang="zh-CN" b="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→0 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d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i="1" dirty="0"/>
              </a:p>
              <a:p>
                <a:r>
                  <a:rPr lang="zh-CN" altLang="en-US" dirty="0"/>
                  <a:t>简写形式：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只写产生式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用大写字母表示非终止符号，小写字母表示终止符号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若两条产生式左端相同，可以使用 </a:t>
                </a:r>
                <a:r>
                  <a:rPr lang="en-US" altLang="zh-CN" dirty="0"/>
                  <a:t>| </a:t>
                </a:r>
                <a:r>
                  <a:rPr lang="zh-CN" altLang="en-US" dirty="0"/>
                  <a:t>符号将其右端组合起来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第一条产生式的左边是起始符号</a:t>
                </a:r>
                <a:endParaRPr lang="en-US" altLang="zh-CN" dirty="0"/>
              </a:p>
              <a:p>
                <a:pPr lvl="1"/>
                <a:endParaRPr lang="en-US" altLang="zh-CN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3955" y="1386788"/>
                <a:ext cx="8468139" cy="4596226"/>
              </a:xfrm>
              <a:blipFill rotWithShape="0">
                <a:blip r:embed="rId2"/>
                <a:stretch>
                  <a:fillRect l="-576" b="-1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05175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文法推导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Let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dirty="0"/>
                  <a:t> be a grammar. if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altLang="zh-CN" dirty="0"/>
                  <a:t> and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∪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</m:d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CN" dirty="0"/>
                  <a:t>, then we say </a:t>
                </a:r>
                <a:br>
                  <a:rPr lang="en-US" altLang="zh-CN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𝛾𝛼𝛿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𝐺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𝛾𝛽𝛿</m:t>
                    </m:r>
                  </m:oMath>
                </a14:m>
                <a:endParaRPr lang="en-US" altLang="zh-CN" b="0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𝛾𝛼𝛿</m:t>
                    </m:r>
                  </m:oMath>
                </a14:m>
                <a:r>
                  <a:rPr lang="en-US" altLang="zh-CN" dirty="0"/>
                  <a:t> can immediately derive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𝛾𝛽𝛿</m:t>
                    </m:r>
                  </m:oMath>
                </a14:m>
                <a:r>
                  <a:rPr lang="en-US" altLang="zh-CN" dirty="0"/>
                  <a:t> in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𝛾𝛼𝛿</m:t>
                    </m:r>
                  </m:oMath>
                </a14:m>
                <a:r>
                  <a:rPr lang="en-US" altLang="zh-CN" dirty="0"/>
                  <a:t> is an immediate reduction of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𝛾𝛽𝛿</m:t>
                    </m:r>
                  </m:oMath>
                </a14:m>
                <a:r>
                  <a:rPr lang="en-US" altLang="zh-CN" dirty="0"/>
                  <a:t> in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en-US" altLang="zh-CN" dirty="0"/>
              </a:p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𝛼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altLang="zh-CN" dirty="0"/>
                  <a:t> :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altLang="zh-CN" dirty="0"/>
                  <a:t> is a derivation of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en-US" altLang="zh-CN" dirty="0"/>
              </a:p>
              <a:p>
                <a:r>
                  <a:rPr lang="en-US" altLang="zh-CN" dirty="0"/>
                  <a:t>EXP: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1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01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01</m:t>
                    </m:r>
                  </m:oMath>
                </a14:m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0</m:t>
                    </m:r>
                    <m:sSubSup>
                      <m:sSub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sub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110100</m:t>
                    </m:r>
                  </m:oMath>
                </a14:m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1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00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11</m:t>
                    </m:r>
                  </m:oMath>
                </a14:m>
                <a:endParaRPr lang="en-US" altLang="zh-CN" dirty="0"/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4</a:t>
            </a:fld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3980021" y="3803740"/>
            <a:ext cx="3765000" cy="2519491"/>
            <a:chOff x="863110" y="4081037"/>
            <a:chExt cx="3765000" cy="2519491"/>
          </a:xfrm>
        </p:grpSpPr>
        <p:sp>
          <p:nvSpPr>
            <p:cNvPr id="6" name="文本框 5"/>
            <p:cNvSpPr txBox="1"/>
            <p:nvPr/>
          </p:nvSpPr>
          <p:spPr>
            <a:xfrm>
              <a:off x="4212612" y="4573627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…</a:t>
              </a:r>
              <a:endParaRPr lang="zh-CN" altLang="en-US" dirty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4212612" y="5021594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…</a:t>
              </a:r>
              <a:endParaRPr lang="zh-CN" altLang="en-US" dirty="0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4212612" y="5702824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…</a:t>
              </a:r>
              <a:endParaRPr lang="zh-CN" altLang="en-US" dirty="0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212612" y="6150791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…</a:t>
              </a:r>
              <a:endParaRPr lang="zh-CN" altLang="en-US" dirty="0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63110" y="5100229"/>
              <a:ext cx="3561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A</a:t>
              </a:r>
              <a:endParaRPr lang="zh-CN" altLang="en-US" dirty="0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716647" y="5100229"/>
              <a:ext cx="6126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0A1</a:t>
              </a:r>
              <a:endParaRPr lang="zh-CN" altLang="en-US" dirty="0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716647" y="5613682"/>
              <a:ext cx="6126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1A0</a:t>
              </a:r>
              <a:endParaRPr lang="zh-CN" altLang="en-US" dirty="0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717128" y="4573627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01</a:t>
              </a:r>
              <a:endParaRPr lang="zh-CN" altLang="en-US" dirty="0"/>
            </a:p>
          </p:txBody>
        </p:sp>
        <p:cxnSp>
          <p:nvCxnSpPr>
            <p:cNvPr id="14" name="直接箭头连接符 13"/>
            <p:cNvCxnSpPr>
              <a:stCxn id="10" idx="3"/>
              <a:endCxn id="13" idx="1"/>
            </p:cNvCxnSpPr>
            <p:nvPr/>
          </p:nvCxnSpPr>
          <p:spPr>
            <a:xfrm flipV="1">
              <a:off x="1219298" y="4758293"/>
              <a:ext cx="497830" cy="52660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5" name="直接箭头连接符 14"/>
            <p:cNvCxnSpPr>
              <a:stCxn id="10" idx="3"/>
              <a:endCxn id="11" idx="1"/>
            </p:cNvCxnSpPr>
            <p:nvPr/>
          </p:nvCxnSpPr>
          <p:spPr>
            <a:xfrm>
              <a:off x="1219298" y="5284895"/>
              <a:ext cx="49734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6" name="直接箭头连接符 15"/>
            <p:cNvCxnSpPr>
              <a:stCxn id="10" idx="3"/>
              <a:endCxn id="12" idx="1"/>
            </p:cNvCxnSpPr>
            <p:nvPr/>
          </p:nvCxnSpPr>
          <p:spPr>
            <a:xfrm>
              <a:off x="1219298" y="5284895"/>
              <a:ext cx="497349" cy="51345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17" name="文本框 16"/>
            <p:cNvSpPr txBox="1"/>
            <p:nvPr/>
          </p:nvSpPr>
          <p:spPr>
            <a:xfrm>
              <a:off x="3223810" y="4600648"/>
              <a:ext cx="8691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00A11</a:t>
              </a:r>
              <a:endParaRPr lang="zh-CN" altLang="en-US" dirty="0"/>
            </a:p>
          </p:txBody>
        </p:sp>
        <p:cxnSp>
          <p:nvCxnSpPr>
            <p:cNvPr id="18" name="直接箭头连接符 17"/>
            <p:cNvCxnSpPr>
              <a:stCxn id="11" idx="3"/>
              <a:endCxn id="17" idx="1"/>
            </p:cNvCxnSpPr>
            <p:nvPr/>
          </p:nvCxnSpPr>
          <p:spPr>
            <a:xfrm flipV="1">
              <a:off x="2329315" y="4785314"/>
              <a:ext cx="894495" cy="49958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19" name="文本框 18"/>
            <p:cNvSpPr txBox="1"/>
            <p:nvPr/>
          </p:nvSpPr>
          <p:spPr>
            <a:xfrm>
              <a:off x="3223810" y="4081037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0011</a:t>
              </a:r>
              <a:endParaRPr lang="zh-CN" altLang="en-US" dirty="0"/>
            </a:p>
          </p:txBody>
        </p:sp>
        <p:cxnSp>
          <p:nvCxnSpPr>
            <p:cNvPr id="20" name="直接箭头连接符 19"/>
            <p:cNvCxnSpPr>
              <a:stCxn id="11" idx="3"/>
              <a:endCxn id="19" idx="1"/>
            </p:cNvCxnSpPr>
            <p:nvPr/>
          </p:nvCxnSpPr>
          <p:spPr>
            <a:xfrm flipV="1">
              <a:off x="2329315" y="4265703"/>
              <a:ext cx="894495" cy="101919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21" name="文本框 20"/>
            <p:cNvSpPr txBox="1"/>
            <p:nvPr/>
          </p:nvSpPr>
          <p:spPr>
            <a:xfrm>
              <a:off x="3228412" y="5085873"/>
              <a:ext cx="8691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01A01</a:t>
              </a:r>
              <a:endParaRPr lang="zh-CN" altLang="en-US" dirty="0"/>
            </a:p>
          </p:txBody>
        </p:sp>
        <p:cxnSp>
          <p:nvCxnSpPr>
            <p:cNvPr id="22" name="直接箭头连接符 21"/>
            <p:cNvCxnSpPr>
              <a:stCxn id="11" idx="3"/>
              <a:endCxn id="21" idx="1"/>
            </p:cNvCxnSpPr>
            <p:nvPr/>
          </p:nvCxnSpPr>
          <p:spPr>
            <a:xfrm flipV="1">
              <a:off x="2329315" y="5270539"/>
              <a:ext cx="899097" cy="1435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23" name="文本框 22"/>
            <p:cNvSpPr txBox="1"/>
            <p:nvPr/>
          </p:nvSpPr>
          <p:spPr>
            <a:xfrm>
              <a:off x="3223810" y="5486963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1010</a:t>
              </a:r>
              <a:endParaRPr lang="zh-CN" altLang="en-US" dirty="0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209348" y="5830106"/>
              <a:ext cx="8691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10A10</a:t>
              </a:r>
              <a:endParaRPr lang="zh-CN" altLang="en-US" dirty="0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209347" y="6231196"/>
              <a:ext cx="8691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11A00</a:t>
              </a:r>
              <a:endParaRPr lang="zh-CN" altLang="en-US" dirty="0"/>
            </a:p>
          </p:txBody>
        </p:sp>
        <p:cxnSp>
          <p:nvCxnSpPr>
            <p:cNvPr id="26" name="直接箭头连接符 25"/>
            <p:cNvCxnSpPr>
              <a:stCxn id="12" idx="3"/>
              <a:endCxn id="23" idx="1"/>
            </p:cNvCxnSpPr>
            <p:nvPr/>
          </p:nvCxnSpPr>
          <p:spPr>
            <a:xfrm flipV="1">
              <a:off x="2329315" y="5671629"/>
              <a:ext cx="894495" cy="126719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7" name="直接箭头连接符 26"/>
            <p:cNvCxnSpPr>
              <a:stCxn id="12" idx="3"/>
              <a:endCxn id="24" idx="1"/>
            </p:cNvCxnSpPr>
            <p:nvPr/>
          </p:nvCxnSpPr>
          <p:spPr>
            <a:xfrm>
              <a:off x="2329315" y="5798348"/>
              <a:ext cx="880033" cy="21642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8" name="直接箭头连接符 27"/>
            <p:cNvCxnSpPr>
              <a:stCxn id="12" idx="3"/>
              <a:endCxn id="25" idx="1"/>
            </p:cNvCxnSpPr>
            <p:nvPr/>
          </p:nvCxnSpPr>
          <p:spPr>
            <a:xfrm>
              <a:off x="2329315" y="5798348"/>
              <a:ext cx="880032" cy="61751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74751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Language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Let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be a grammar. A language </a:t>
                </a:r>
                <a:br>
                  <a:rPr lang="en-US" altLang="zh-CN" b="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≝{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∧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  <m:sSubSup>
                      <m:sSub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sub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zh-CN" dirty="0"/>
              </a:p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is a sentence of L</a:t>
                </a:r>
              </a:p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altLang="zh-CN" b="0" dirty="0"/>
                  <a:t> is a sentential form of L if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∪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</m:d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and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𝑆</m:t>
                    </m:r>
                    <m:sSubSup>
                      <m:sSub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𝐺</m:t>
                        </m:r>
                      </m:sub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en-US" altLang="zh-CN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495659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sentence derivation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533398" y="1386788"/>
                <a:ext cx="8097309" cy="494245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altLang="zh-CN" dirty="0"/>
                  <a:t>EXP:</a:t>
                </a: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𝐼𝑑</m:t>
                        </m:r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→</m:t>
                    </m:r>
                    <m:d>
                      <m:dPr>
                        <m:begChr m:val="⟨"/>
                        <m:endChr m:val="⟩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begChr m:val="⟨"/>
                            <m:endChr m:val="⟩"/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</m:d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⟨"/>
                        <m:endChr m:val="⟩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𝐼𝑑</m:t>
                        </m:r>
                      </m:e>
                    </m:d>
                    <m:d>
                      <m:dPr>
                        <m:begChr m:val="⟨"/>
                        <m:endChr m:val="⟩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begChr m:val="⟨"/>
                            <m:endChr m:val="⟩"/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𝐼𝑑</m:t>
                            </m:r>
                          </m:e>
                        </m:d>
                        <m:d>
                          <m:dPr>
                            <m:begChr m:val="⟨"/>
                            <m:endChr m:val="⟩"/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</m:d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⟨"/>
                        <m:endChr m:val="⟩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𝐼𝑑</m:t>
                        </m:r>
                      </m:e>
                    </m:d>
                    <m:d>
                      <m:dPr>
                        <m:begChr m:val="⟨"/>
                        <m:endChr m:val="⟩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𝐴</m:t>
                    </m:r>
                    <m:d>
                      <m:dPr>
                        <m:begChr m:val="|"/>
                        <m:endChr m:val="|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|…|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𝑎</m:t>
                    </m:r>
                    <m:d>
                      <m:dPr>
                        <m:begChr m:val="|"/>
                        <m:endChr m:val="|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|…|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→0</m:t>
                    </m:r>
                    <m:d>
                      <m:dPr>
                        <m:begChr m:val="|"/>
                        <m:endChr m:val="|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2|…|9</m:t>
                    </m:r>
                  </m:oMath>
                </a14:m>
                <a:endParaRPr lang="zh-CN" altLang="en-US" dirty="0"/>
              </a:p>
              <a:p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𝐼𝑑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⇒</m:t>
                    </m:r>
                    <m:d>
                      <m:dPr>
                        <m:begChr m:val="⟨"/>
                        <m:endChr m:val="⟩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𝐼𝑑</m:t>
                        </m:r>
                      </m:e>
                    </m:d>
                    <m:d>
                      <m:dPr>
                        <m:begChr m:val="⟨"/>
                        <m:endChr m:val="⟩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altLang="zh-CN" dirty="0"/>
                  <a:t>					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→5</m:t>
                    </m:r>
                  </m:oMath>
                </a14:m>
                <a:br>
                  <a:rPr lang="en-US" altLang="zh-CN" dirty="0"/>
                </a:br>
                <a14:m>
                  <m:oMath xmlns:m="http://schemas.openxmlformats.org/officeDocument/2006/math">
                    <m:r>
                      <a:rPr lang="en-US" altLang="zh-CN" i="1" smtClean="0">
                        <a:latin typeface="Cambria Math" panose="02040503050406030204" pitchFamily="18" charset="0"/>
                      </a:rPr>
                      <m:t>	</m:t>
                    </m:r>
                  </m:oMath>
                </a14:m>
                <a:r>
                  <a:rPr lang="en-US" altLang="zh-CN" dirty="0"/>
                  <a:t>		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⇒</m:t>
                    </m:r>
                    <m:d>
                      <m:dPr>
                        <m:begChr m:val="⟨"/>
                        <m:endChr m:val="⟩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𝐼𝑑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altLang="zh-CN" dirty="0"/>
                  <a:t>					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𝐼𝑑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</m:t>
                    </m:r>
                    <m:d>
                      <m:dPr>
                        <m:begChr m:val="⟨"/>
                        <m:endChr m:val="⟩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𝐼𝑑</m:t>
                        </m:r>
                      </m:e>
                    </m:d>
                    <m:d>
                      <m:dPr>
                        <m:begChr m:val="⟨"/>
                        <m:endChr m:val="⟩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br>
                  <a:rPr lang="en-US" altLang="zh-CN" dirty="0"/>
                </a:br>
                <a:r>
                  <a:rPr lang="en-US" altLang="zh-CN" dirty="0"/>
                  <a:t>		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⇒</m:t>
                    </m:r>
                    <m:d>
                      <m:dPr>
                        <m:begChr m:val="⟨"/>
                        <m:endChr m:val="⟩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𝐼𝑑</m:t>
                        </m:r>
                      </m:e>
                    </m:d>
                    <m:d>
                      <m:dPr>
                        <m:begChr m:val="⟨"/>
                        <m:endChr m:val="⟩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altLang="zh-CN" dirty="0"/>
                  <a:t>					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br>
                  <a:rPr lang="en-US" altLang="zh-CN" dirty="0"/>
                </a:br>
                <a:r>
                  <a:rPr lang="en-US" altLang="zh-CN" dirty="0"/>
                  <a:t>		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⇒</m:t>
                    </m:r>
                    <m:d>
                      <m:dPr>
                        <m:begChr m:val="⟨"/>
                        <m:endChr m:val="⟩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𝐼𝑑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r>
                  <a:rPr lang="en-US" altLang="zh-CN" dirty="0"/>
                  <a:t>					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𝐼𝑑</m:t>
                        </m:r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→</m:t>
                    </m:r>
                    <m:d>
                      <m:dPr>
                        <m:begChr m:val="⟨"/>
                        <m:endChr m:val="⟩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𝐼𝑑</m:t>
                        </m:r>
                      </m:e>
                    </m:d>
                    <m:d>
                      <m:dPr>
                        <m:begChr m:val="⟨"/>
                        <m:endChr m:val="⟩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br>
                  <a:rPr lang="en-US" altLang="zh-CN" dirty="0"/>
                </a:br>
                <a:r>
                  <a:rPr lang="en-US" altLang="zh-CN" dirty="0"/>
                  <a:t>		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⇒</m:t>
                    </m:r>
                    <m:d>
                      <m:dPr>
                        <m:begChr m:val="⟨"/>
                        <m:endChr m:val="⟩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𝐼𝑑</m:t>
                        </m:r>
                      </m:e>
                    </m:d>
                    <m:d>
                      <m:dPr>
                        <m:begChr m:val="⟨"/>
                        <m:endChr m:val="⟩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altLang="zh-CN" dirty="0"/>
                  <a:t>5				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br>
                  <a:rPr lang="en-US" altLang="zh-CN" dirty="0"/>
                </a:br>
                <a:r>
                  <a:rPr lang="en-US" altLang="zh-CN" dirty="0"/>
                  <a:t>		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⇒</m:t>
                    </m:r>
                    <m:d>
                      <m:dPr>
                        <m:begChr m:val="⟨"/>
                        <m:endChr m:val="⟩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𝐼𝑑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r>
                  <a:rPr lang="en-US" altLang="zh-CN" dirty="0"/>
                  <a:t>					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𝐼𝑑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</m:t>
                    </m:r>
                    <m:d>
                      <m:dPr>
                        <m:begChr m:val="⟨"/>
                        <m:endChr m:val="⟩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br>
                  <a:rPr lang="en-US" altLang="zh-CN" dirty="0"/>
                </a:br>
                <a:r>
                  <a:rPr lang="en-US" altLang="zh-CN" dirty="0"/>
                  <a:t>		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⇒</m:t>
                    </m:r>
                    <m:d>
                      <m:dPr>
                        <m:begChr m:val="⟨"/>
                        <m:endChr m:val="⟩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r>
                  <a:rPr lang="en-US" altLang="zh-CN" dirty="0"/>
                  <a:t>					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br>
                  <a:rPr lang="en-US" altLang="zh-CN" dirty="0"/>
                </a:br>
                <a:r>
                  <a:rPr lang="en-US" altLang="zh-CN" dirty="0"/>
                  <a:t>		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𝐶𝑠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398" y="1386788"/>
                <a:ext cx="8097309" cy="4942450"/>
              </a:xfrm>
              <a:blipFill rotWithShape="0">
                <a:blip r:embed="rId2"/>
                <a:stretch>
                  <a:fillRect l="-451" t="-13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6</a:t>
            </a:fld>
            <a:endParaRPr lang="zh-CN" altLang="en-US" dirty="0"/>
          </a:p>
        </p:txBody>
      </p:sp>
      <p:grpSp>
        <p:nvGrpSpPr>
          <p:cNvPr id="63" name="组合 62"/>
          <p:cNvGrpSpPr/>
          <p:nvPr/>
        </p:nvGrpSpPr>
        <p:grpSpPr>
          <a:xfrm>
            <a:off x="6967144" y="1331040"/>
            <a:ext cx="2040401" cy="3720753"/>
            <a:chOff x="6967144" y="1331040"/>
            <a:chExt cx="2040401" cy="372075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文本框 4"/>
                <p:cNvSpPr txBox="1"/>
                <p:nvPr/>
              </p:nvSpPr>
              <p:spPr>
                <a:xfrm>
                  <a:off x="8033015" y="1331040"/>
                  <a:ext cx="64325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⟨"/>
                            <m:endChr m:val="⟩"/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𝐼𝑑</m:t>
                            </m:r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" name="文本框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33015" y="1331040"/>
                  <a:ext cx="643253" cy="369332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文本框 5"/>
                <p:cNvSpPr txBox="1"/>
                <p:nvPr/>
              </p:nvSpPr>
              <p:spPr>
                <a:xfrm>
                  <a:off x="7597211" y="1993769"/>
                  <a:ext cx="64325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⟨"/>
                            <m:endChr m:val="⟩"/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𝐼𝑑</m:t>
                            </m:r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" name="文本框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97211" y="1993769"/>
                  <a:ext cx="643253" cy="36933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文本框 6"/>
                <p:cNvSpPr txBox="1"/>
                <p:nvPr/>
              </p:nvSpPr>
              <p:spPr>
                <a:xfrm>
                  <a:off x="8455791" y="1989066"/>
                  <a:ext cx="55175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⟨"/>
                            <m:endChr m:val="⟩"/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" name="文本框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55791" y="1989066"/>
                  <a:ext cx="551754" cy="369332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文本框 7"/>
                <p:cNvSpPr txBox="1"/>
                <p:nvPr/>
              </p:nvSpPr>
              <p:spPr>
                <a:xfrm>
                  <a:off x="7275584" y="2666591"/>
                  <a:ext cx="64325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⟨"/>
                            <m:endChr m:val="⟩"/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𝐼𝑑</m:t>
                            </m:r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" name="文本框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75584" y="2666591"/>
                  <a:ext cx="643253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文本框 8"/>
                <p:cNvSpPr txBox="1"/>
                <p:nvPr/>
              </p:nvSpPr>
              <p:spPr>
                <a:xfrm>
                  <a:off x="7897630" y="2666591"/>
                  <a:ext cx="55175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⟨"/>
                            <m:endChr m:val="⟩"/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" name="文本框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97630" y="2666591"/>
                  <a:ext cx="551754" cy="369332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文本框 9"/>
                <p:cNvSpPr txBox="1"/>
                <p:nvPr/>
              </p:nvSpPr>
              <p:spPr>
                <a:xfrm>
                  <a:off x="8543155" y="2666591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5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" name="文本框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43155" y="2666591"/>
                  <a:ext cx="377026" cy="369332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文本框 10"/>
                <p:cNvSpPr txBox="1"/>
                <p:nvPr/>
              </p:nvSpPr>
              <p:spPr>
                <a:xfrm>
                  <a:off x="6967144" y="3300524"/>
                  <a:ext cx="64325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⟨"/>
                            <m:endChr m:val="⟩"/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𝐼𝑑</m:t>
                            </m:r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" name="文本框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67144" y="3300524"/>
                  <a:ext cx="643253" cy="369332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文本框 11"/>
                <p:cNvSpPr txBox="1"/>
                <p:nvPr/>
              </p:nvSpPr>
              <p:spPr>
                <a:xfrm>
                  <a:off x="7648487" y="3300524"/>
                  <a:ext cx="52783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⟨"/>
                            <m:endChr m:val="⟩"/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" name="文本框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48487" y="3300524"/>
                  <a:ext cx="527837" cy="369332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文本框 12"/>
                <p:cNvSpPr txBox="1"/>
                <p:nvPr/>
              </p:nvSpPr>
              <p:spPr>
                <a:xfrm>
                  <a:off x="8354642" y="3300524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" name="文本框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54642" y="3300524"/>
                  <a:ext cx="377026" cy="369332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文本框 13"/>
                <p:cNvSpPr txBox="1"/>
                <p:nvPr/>
              </p:nvSpPr>
              <p:spPr>
                <a:xfrm>
                  <a:off x="7009022" y="3981486"/>
                  <a:ext cx="56271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⟨"/>
                            <m:endChr m:val="⟩"/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文本框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09022" y="3981486"/>
                  <a:ext cx="562718" cy="369332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文本框 15"/>
                <p:cNvSpPr txBox="1"/>
                <p:nvPr/>
              </p:nvSpPr>
              <p:spPr>
                <a:xfrm>
                  <a:off x="7731939" y="3981486"/>
                  <a:ext cx="36093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6" name="文本框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31939" y="3981486"/>
                  <a:ext cx="360932" cy="369332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文本框 16"/>
                <p:cNvSpPr txBox="1"/>
                <p:nvPr/>
              </p:nvSpPr>
              <p:spPr>
                <a:xfrm>
                  <a:off x="7100256" y="4682461"/>
                  <a:ext cx="39677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7" name="文本框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00256" y="4682461"/>
                  <a:ext cx="396775" cy="369332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8" name="直接箭头连接符 17"/>
            <p:cNvCxnSpPr>
              <a:stCxn id="5" idx="2"/>
              <a:endCxn id="6" idx="0"/>
            </p:cNvCxnSpPr>
            <p:nvPr/>
          </p:nvCxnSpPr>
          <p:spPr>
            <a:xfrm flipH="1">
              <a:off x="7918838" y="1700372"/>
              <a:ext cx="435804" cy="29339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1" name="直接箭头连接符 20"/>
            <p:cNvCxnSpPr>
              <a:stCxn id="5" idx="2"/>
              <a:endCxn id="7" idx="0"/>
            </p:cNvCxnSpPr>
            <p:nvPr/>
          </p:nvCxnSpPr>
          <p:spPr>
            <a:xfrm>
              <a:off x="8354642" y="1700372"/>
              <a:ext cx="377026" cy="28869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4" name="直接箭头连接符 23"/>
            <p:cNvCxnSpPr>
              <a:stCxn id="6" idx="2"/>
              <a:endCxn id="8" idx="0"/>
            </p:cNvCxnSpPr>
            <p:nvPr/>
          </p:nvCxnSpPr>
          <p:spPr>
            <a:xfrm flipH="1">
              <a:off x="7597211" y="2363101"/>
              <a:ext cx="321627" cy="30349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7" name="直接箭头连接符 26"/>
            <p:cNvCxnSpPr>
              <a:stCxn id="6" idx="2"/>
              <a:endCxn id="9" idx="0"/>
            </p:cNvCxnSpPr>
            <p:nvPr/>
          </p:nvCxnSpPr>
          <p:spPr>
            <a:xfrm>
              <a:off x="7918838" y="2363101"/>
              <a:ext cx="254669" cy="30349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0" name="直接箭头连接符 29"/>
            <p:cNvCxnSpPr>
              <a:stCxn id="7" idx="2"/>
              <a:endCxn id="10" idx="0"/>
            </p:cNvCxnSpPr>
            <p:nvPr/>
          </p:nvCxnSpPr>
          <p:spPr>
            <a:xfrm>
              <a:off x="8731668" y="2358398"/>
              <a:ext cx="0" cy="30819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3" name="直接箭头连接符 32"/>
            <p:cNvCxnSpPr>
              <a:stCxn id="8" idx="2"/>
              <a:endCxn id="11" idx="0"/>
            </p:cNvCxnSpPr>
            <p:nvPr/>
          </p:nvCxnSpPr>
          <p:spPr>
            <a:xfrm flipH="1">
              <a:off x="7288771" y="3035923"/>
              <a:ext cx="308440" cy="26460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6" name="直接箭头连接符 35"/>
            <p:cNvCxnSpPr>
              <a:stCxn id="8" idx="2"/>
              <a:endCxn id="12" idx="0"/>
            </p:cNvCxnSpPr>
            <p:nvPr/>
          </p:nvCxnSpPr>
          <p:spPr>
            <a:xfrm>
              <a:off x="7597211" y="3035923"/>
              <a:ext cx="315195" cy="26460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9" name="直接箭头连接符 38"/>
            <p:cNvCxnSpPr>
              <a:stCxn id="9" idx="2"/>
              <a:endCxn id="13" idx="0"/>
            </p:cNvCxnSpPr>
            <p:nvPr/>
          </p:nvCxnSpPr>
          <p:spPr>
            <a:xfrm>
              <a:off x="8173507" y="3035923"/>
              <a:ext cx="369648" cy="26460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2" name="直接箭头连接符 41"/>
            <p:cNvCxnSpPr>
              <a:stCxn id="11" idx="2"/>
              <a:endCxn id="14" idx="0"/>
            </p:cNvCxnSpPr>
            <p:nvPr/>
          </p:nvCxnSpPr>
          <p:spPr>
            <a:xfrm>
              <a:off x="7288771" y="3669856"/>
              <a:ext cx="1610" cy="31163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6" name="直接箭头连接符 45"/>
            <p:cNvCxnSpPr>
              <a:stCxn id="12" idx="2"/>
              <a:endCxn id="16" idx="0"/>
            </p:cNvCxnSpPr>
            <p:nvPr/>
          </p:nvCxnSpPr>
          <p:spPr>
            <a:xfrm flipH="1">
              <a:off x="7912405" y="3669856"/>
              <a:ext cx="1" cy="31163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1" name="直接箭头连接符 50"/>
            <p:cNvCxnSpPr>
              <a:stCxn id="14" idx="2"/>
              <a:endCxn id="17" idx="0"/>
            </p:cNvCxnSpPr>
            <p:nvPr/>
          </p:nvCxnSpPr>
          <p:spPr>
            <a:xfrm>
              <a:off x="7290381" y="4350818"/>
              <a:ext cx="8263" cy="33164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11210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最左推导和最右推导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依据替换次序，一个语句的产生可以有多种推导</a:t>
            </a:r>
            <a:endParaRPr lang="en-US" altLang="zh-CN" dirty="0"/>
          </a:p>
          <a:p>
            <a:pPr lvl="1"/>
            <a:r>
              <a:rPr lang="zh-CN" altLang="en-US" dirty="0"/>
              <a:t>最左推导：在推导过程中总是替换句子最左端的非终极符号</a:t>
            </a:r>
            <a:endParaRPr lang="en-US" altLang="zh-CN" dirty="0"/>
          </a:p>
          <a:p>
            <a:pPr lvl="1"/>
            <a:r>
              <a:rPr lang="zh-CN" altLang="en-US" dirty="0"/>
              <a:t>最右推导：在推导过程中总是替换句子最右端的非终极符号</a:t>
            </a:r>
            <a:endParaRPr lang="en-US" altLang="zh-CN" dirty="0"/>
          </a:p>
          <a:p>
            <a:pPr lvl="1"/>
            <a:r>
              <a:rPr lang="zh-CN" altLang="en-US" dirty="0"/>
              <a:t>任意推导：既不是最左推导也不是最右推导</a:t>
            </a:r>
            <a:endParaRPr lang="en-US" altLang="zh-CN" dirty="0"/>
          </a:p>
          <a:p>
            <a:r>
              <a:rPr lang="zh-CN" altLang="en-US" dirty="0"/>
              <a:t>一个语句的不同推导对应于相同的推导树</a:t>
            </a:r>
            <a:endParaRPr lang="en-US" altLang="zh-CN" dirty="0"/>
          </a:p>
          <a:p>
            <a:r>
              <a:rPr lang="zh-CN" altLang="en-US" dirty="0"/>
              <a:t>一个语句的推导树和其最左推导之间满足双射关系</a:t>
            </a:r>
            <a:endParaRPr lang="en-US" altLang="zh-CN" dirty="0"/>
          </a:p>
          <a:p>
            <a:endParaRPr lang="en-US" altLang="zh-CN" dirty="0"/>
          </a:p>
          <a:p>
            <a:pPr lvl="1"/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57594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文法的分类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533398" y="1386788"/>
                <a:ext cx="8268770" cy="4596226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0</a:t>
                </a:r>
                <a:r>
                  <a:rPr lang="zh-CN" altLang="en-US" dirty="0"/>
                  <a:t>型文法：由文法结构定义的文法，也叫递归可枚举文法（</a:t>
                </a:r>
                <a:r>
                  <a:rPr lang="en-US" altLang="zh-CN" dirty="0"/>
                  <a:t>recursively enumerable</a:t>
                </a:r>
                <a:r>
                  <a:rPr lang="zh-CN" altLang="en-US" dirty="0"/>
                  <a:t>）</a:t>
                </a:r>
                <a:endParaRPr lang="en-US" altLang="zh-CN" dirty="0"/>
              </a:p>
              <a:p>
                <a:r>
                  <a:rPr lang="en-US" dirty="0"/>
                  <a:t>1</a:t>
                </a:r>
                <a:r>
                  <a:rPr lang="zh-CN" altLang="en-US" dirty="0"/>
                  <a:t>型文法：（</a:t>
                </a:r>
                <a:r>
                  <a:rPr lang="en-US" altLang="zh-CN" dirty="0"/>
                  <a:t>context-sensitive</a:t>
                </a:r>
                <a:r>
                  <a:rPr lang="zh-CN" altLang="en-US" dirty="0"/>
                  <a:t>）</a:t>
                </a:r>
                <a:endParaRPr lang="en-US" altLang="zh-CN" dirty="0"/>
              </a:p>
              <a:p>
                <a:pPr lvl="1"/>
                <a:r>
                  <a:rPr lang="en-US" b="0" dirty="0"/>
                  <a:t>For every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𝛼𝛾𝛽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∪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∪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r>
                  <a:rPr lang="en-US" altLang="zh-CN" dirty="0"/>
                  <a:t>except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n-US" altLang="zh-CN" b="0" i="1" dirty="0" smtClean="0">
                        <a:latin typeface="Cambria Math" panose="02040503050406030204" pitchFamily="18" charset="0"/>
                      </a:rPr>
                      <m:t>ϵ</m:t>
                    </m:r>
                  </m:oMath>
                </a14:m>
                <a:endParaRPr lang="en-US" dirty="0"/>
              </a:p>
              <a:p>
                <a:r>
                  <a:rPr lang="en-US" dirty="0"/>
                  <a:t>2</a:t>
                </a:r>
                <a:r>
                  <a:rPr lang="zh-CN" altLang="en-US" dirty="0"/>
                  <a:t>型文法：（</a:t>
                </a:r>
                <a:r>
                  <a:rPr lang="en-US" altLang="zh-CN" dirty="0"/>
                  <a:t>context-free</a:t>
                </a:r>
                <a:r>
                  <a:rPr lang="zh-CN" altLang="en-US" dirty="0"/>
                  <a:t>）</a:t>
                </a:r>
                <a:endParaRPr lang="en-US" altLang="zh-CN" dirty="0"/>
              </a:p>
              <a:p>
                <a:pPr lvl="1"/>
                <a:r>
                  <a:rPr lang="en-US" dirty="0"/>
                  <a:t>For every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∪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dirty="0"/>
                  <a:t>3</a:t>
                </a:r>
                <a:r>
                  <a:rPr lang="zh-CN" altLang="en-US" dirty="0"/>
                  <a:t>型文法：（</a:t>
                </a:r>
                <a:r>
                  <a:rPr lang="en-US" altLang="zh-CN" dirty="0"/>
                  <a:t>regular</a:t>
                </a:r>
                <a:r>
                  <a:rPr lang="zh-CN" altLang="en-US" dirty="0"/>
                  <a:t>）</a:t>
                </a:r>
                <a:endParaRPr lang="en-US" altLang="zh-CN" dirty="0"/>
              </a:p>
              <a:p>
                <a:pPr lvl="1"/>
                <a:r>
                  <a:rPr lang="en-US" dirty="0"/>
                  <a:t>Every production is of the form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or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dirty="0"/>
                  <a:t> </a:t>
                </a:r>
                <a:br>
                  <a:rPr lang="en-US" dirty="0"/>
                </a:br>
                <a:r>
                  <a:rPr lang="en-US" dirty="0"/>
                  <a:t>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dirty="0"/>
                  <a:t>0</a:t>
                </a:r>
                <a:r>
                  <a:rPr lang="zh-CN" altLang="en-US" dirty="0"/>
                  <a:t>型</a:t>
                </a:r>
                <a14:m>
                  <m:oMath xmlns:m="http://schemas.openxmlformats.org/officeDocument/2006/math"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⊃</m:t>
                    </m:r>
                  </m:oMath>
                </a14:m>
                <a:r>
                  <a:rPr lang="en-US" dirty="0"/>
                  <a:t>1</a:t>
                </a:r>
                <a:r>
                  <a:rPr lang="zh-CN" altLang="en-US" dirty="0"/>
                  <a:t>型</a:t>
                </a:r>
                <a14:m>
                  <m:oMath xmlns:m="http://schemas.openxmlformats.org/officeDocument/2006/math">
                    <m:r>
                      <a:rPr lang="zh-CN" altLang="en-US" i="1">
                        <a:latin typeface="Cambria Math" panose="02040503050406030204" pitchFamily="18" charset="0"/>
                      </a:rPr>
                      <m:t>⊃</m:t>
                    </m:r>
                  </m:oMath>
                </a14:m>
                <a:r>
                  <a:rPr lang="en-US" dirty="0"/>
                  <a:t>2</a:t>
                </a:r>
                <a:r>
                  <a:rPr lang="zh-CN" altLang="en-US" dirty="0"/>
                  <a:t>型</a:t>
                </a:r>
                <a14:m>
                  <m:oMath xmlns:m="http://schemas.openxmlformats.org/officeDocument/2006/math">
                    <m:r>
                      <a:rPr lang="zh-CN" altLang="en-US" i="1">
                        <a:latin typeface="Cambria Math" panose="02040503050406030204" pitchFamily="18" charset="0"/>
                      </a:rPr>
                      <m:t>⊃</m:t>
                    </m:r>
                  </m:oMath>
                </a14:m>
                <a:r>
                  <a:rPr lang="en-US" dirty="0"/>
                  <a:t>3</a:t>
                </a:r>
                <a:r>
                  <a:rPr lang="zh-CN" altLang="en-US" dirty="0"/>
                  <a:t>型</a:t>
                </a:r>
                <a:endParaRPr lang="en-US" dirty="0"/>
              </a:p>
            </p:txBody>
          </p:sp>
        </mc:Choice>
        <mc:Fallback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398" y="1386788"/>
                <a:ext cx="8268770" cy="4596226"/>
              </a:xfrm>
              <a:blipFill>
                <a:blip r:embed="rId2"/>
                <a:stretch>
                  <a:fillRect l="-442" t="-145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02704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文法类型示例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文法</a:t>
                </a:r>
                <a:r>
                  <a:rPr lang="en-US" altLang="zh-CN" dirty="0"/>
                  <a:t>G1</a:t>
                </a:r>
                <a:r>
                  <a:rPr lang="zh-CN" altLang="en-US" dirty="0"/>
                  <a:t>：</a:t>
                </a:r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𝑎𝑆𝐵𝑐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𝑎𝑏𝑐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𝐵𝑐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𝑏𝑏</m:t>
                    </m:r>
                  </m:oMath>
                </a14:m>
                <a:endParaRPr lang="en-US" dirty="0"/>
              </a:p>
              <a:p>
                <a:r>
                  <a:rPr lang="zh-CN" altLang="en-US" dirty="0"/>
                  <a:t>文法</a:t>
                </a:r>
                <a:r>
                  <a:rPr lang="en-US" altLang="zh-CN" dirty="0"/>
                  <a:t>G2</a:t>
                </a:r>
                <a:r>
                  <a:rPr lang="zh-CN" altLang="en-US" dirty="0"/>
                  <a:t>：</a:t>
                </a:r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endParaRPr lang="en-US" dirty="0"/>
              </a:p>
              <a:p>
                <a:r>
                  <a:rPr lang="zh-CN" altLang="en-US" dirty="0"/>
                  <a:t>文法</a:t>
                </a:r>
                <a:r>
                  <a:rPr lang="en-US" altLang="zh-CN" dirty="0"/>
                  <a:t>G3</a:t>
                </a:r>
                <a:r>
                  <a:rPr lang="zh-CN" altLang="en-US" dirty="0"/>
                  <a:t>：</a:t>
                </a:r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𝑎𝑆𝑎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𝑎𝐴𝑎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9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4741319" y="1623394"/>
                <a:ext cx="314701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dirty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zh-CN" altLang="en-US" i="1" dirty="0" smtClean="0">
                          <a:latin typeface="Cambria Math" panose="02040503050406030204" pitchFamily="18" charset="0"/>
                        </a:rPr>
                        <m:t>型</m:t>
                      </m:r>
                      <m:r>
                        <m:rPr>
                          <m:nor/>
                        </m:rPr>
                        <a:rPr lang="zh-CN" altLang="en-US" dirty="0"/>
                        <m:t>文法（</m:t>
                      </m:r>
                      <m:r>
                        <a:rPr lang="zh-CN" altLang="en-US" i="1" dirty="0">
                          <a:latin typeface="Cambria Math" panose="02040503050406030204" pitchFamily="18" charset="0"/>
                        </a:rPr>
                        <m:t>递归可枚举文法</m:t>
                      </m:r>
                      <m:r>
                        <m:rPr>
                          <m:nor/>
                        </m:rPr>
                        <a:rPr lang="zh-CN" altLang="en-US" dirty="0"/>
                        <m:t>）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≥1}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1319" y="1623394"/>
                <a:ext cx="3147015" cy="646331"/>
              </a:xfrm>
              <a:prstGeom prst="rect">
                <a:avLst/>
              </a:prstGeom>
              <a:blipFill rotWithShape="0">
                <a:blip r:embed="rId3"/>
                <a:stretch>
                  <a:fillRect b="-10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/>
              <p:cNvSpPr txBox="1"/>
              <p:nvPr/>
            </p:nvSpPr>
            <p:spPr>
              <a:xfrm>
                <a:off x="4874368" y="3151450"/>
                <a:ext cx="2762808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dirty="0"/>
                        <m:t>3</m:t>
                      </m:r>
                      <m:r>
                        <a:rPr lang="zh-CN" altLang="en-US" i="1" dirty="0" smtClean="0">
                          <a:latin typeface="Cambria Math" panose="02040503050406030204" pitchFamily="18" charset="0"/>
                        </a:rPr>
                        <m:t>型</m:t>
                      </m:r>
                      <m:r>
                        <m:rPr>
                          <m:nor/>
                        </m:rPr>
                        <a:rPr lang="zh-CN" altLang="en-US" dirty="0"/>
                        <m:t>文法（正则文法）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∨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</m:oMath>
                  </m:oMathPara>
                </a14:m>
                <a:br>
                  <a:rPr lang="en-US" b="0" dirty="0"/>
                </a:br>
                <a:r>
                  <a:rPr lang="en-US" b="0" dirty="0"/>
                  <a:t>  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b="0" dirty="0"/>
              </a:p>
            </p:txBody>
          </p:sp>
        </mc:Choice>
        <mc:Fallback xmlns=""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4368" y="3151450"/>
                <a:ext cx="2762808" cy="830997"/>
              </a:xfrm>
              <a:prstGeom prst="rect">
                <a:avLst/>
              </a:prstGeom>
              <a:blipFill rotWithShape="0">
                <a:blip r:embed="rId4"/>
                <a:stretch>
                  <a:fillRect t="-3676" b="-36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/>
              <p:cNvSpPr txBox="1"/>
              <p:nvPr/>
            </p:nvSpPr>
            <p:spPr>
              <a:xfrm>
                <a:off x="4874368" y="4699034"/>
                <a:ext cx="2962349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dirty="0"/>
                        <m:t>2</m:t>
                      </m:r>
                      <m:r>
                        <a:rPr lang="zh-CN" altLang="en-US" i="1" dirty="0" smtClean="0">
                          <a:latin typeface="Cambria Math" panose="02040503050406030204" pitchFamily="18" charset="0"/>
                        </a:rPr>
                        <m:t>型</m:t>
                      </m:r>
                      <m:r>
                        <m:rPr>
                          <m:nor/>
                        </m:rPr>
                        <a:rPr lang="zh-CN" altLang="en-US" dirty="0"/>
                        <m:t>文法（上下文无关文法）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≥1}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4368" y="4699034"/>
                <a:ext cx="2962349" cy="553998"/>
              </a:xfrm>
              <a:prstGeom prst="rect">
                <a:avLst/>
              </a:prstGeom>
              <a:blipFill rotWithShape="0">
                <a:blip r:embed="rId5"/>
                <a:stretch>
                  <a:fillRect l="-1235" t="-5495" r="-2469" b="-197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0853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6AD409-1484-442F-9428-EB8D7A206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文法的等价性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5359AE0-D630-44D1-B8D9-D624C8A928F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33398" y="1386788"/>
                <a:ext cx="5130555" cy="4596226"/>
              </a:xfrm>
            </p:spPr>
            <p:txBody>
              <a:bodyPr/>
              <a:lstStyle/>
              <a:p>
                <a:r>
                  <a:rPr lang="zh-CN" altLang="en-US" dirty="0"/>
                  <a:t>不同文法可能产生相同的句子</a:t>
                </a:r>
                <a:endParaRPr lang="en-US" altLang="zh-CN" dirty="0"/>
              </a:p>
              <a:p>
                <a:r>
                  <a:rPr lang="zh-CN" altLang="en-US" dirty="0"/>
                  <a:t>不同的文法可能产生相同的语言</a:t>
                </a:r>
                <a:endParaRPr lang="en-US" altLang="zh-CN" dirty="0"/>
              </a:p>
              <a:p>
                <a:r>
                  <a:rPr lang="zh-CN" altLang="en-US" dirty="0"/>
                  <a:t>两个文法是等价的，当且仅当他们生成的语言是相同的</a:t>
                </a:r>
                <a:endParaRPr lang="en-US" altLang="zh-CN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 i="1" dirty="0"/>
                  <a:t> </a:t>
                </a:r>
                <a:r>
                  <a:rPr lang="en-US" altLang="zh-CN" dirty="0" err="1"/>
                  <a:t>iff</a:t>
                </a:r>
                <a:r>
                  <a:rPr lang="en-US" altLang="zh-CN" dirty="0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i="1" dirty="0"/>
              </a:p>
              <a:p>
                <a:r>
                  <a:rPr lang="zh-CN" altLang="en-US" dirty="0"/>
                  <a:t>即使两个文法所属类型不同，他们也可能是等价的</a:t>
                </a: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5359AE0-D630-44D1-B8D9-D624C8A928F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398" y="1386788"/>
                <a:ext cx="5130555" cy="4596226"/>
              </a:xfrm>
              <a:blipFill>
                <a:blip r:embed="rId3"/>
                <a:stretch>
                  <a:fillRect l="-831" t="-1061" r="-11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A37F167-C274-4C70-AA08-0322B2996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10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1948FDC-7335-4E96-8460-97E0D3E26B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3828" y="4766362"/>
            <a:ext cx="2000250" cy="14097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5D72A3C-FA01-42D8-8490-6386253547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8560" y="2059377"/>
            <a:ext cx="1797038" cy="4116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7255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文法类型的等价性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533398" y="1187865"/>
                <a:ext cx="8097309" cy="5349460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zh-CN" altLang="en-US" dirty="0"/>
                  <a:t>长度递增文法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𝔾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𝑖𝑛𝑐</m:t>
                        </m:r>
                      </m:sub>
                    </m:sSub>
                  </m:oMath>
                </a14:m>
                <a:r>
                  <a:rPr lang="zh-CN" altLang="en-US" dirty="0"/>
                  <a:t>：产生式右边字串长度大于等于左边</a:t>
                </a:r>
                <a:r>
                  <a:rPr lang="en-US" altLang="zh-CN" dirty="0"/>
                  <a:t> </a:t>
                </a:r>
              </a:p>
              <a:p>
                <a:r>
                  <a:rPr lang="zh-CN" altLang="en-US" dirty="0"/>
                  <a:t>证明长度递增文法类型与</a:t>
                </a:r>
                <a:r>
                  <a:rPr lang="en-US" altLang="zh-CN" dirty="0"/>
                  <a:t>1</a:t>
                </a:r>
                <a:r>
                  <a:rPr lang="zh-CN" altLang="en-US" dirty="0"/>
                  <a:t>型文法等价 </a:t>
                </a:r>
                <a:br>
                  <a:rPr lang="en-US" altLang="zh-CN" dirty="0"/>
                </a:b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∀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zh-CN" altLang="en-US" b="0" i="1" smtClean="0">
                        <a:latin typeface="Cambria Math" panose="02040503050406030204" pitchFamily="18" charset="0"/>
                      </a:rPr>
                      <m:t>𝔾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1 ∃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𝔾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𝑖𝑛𝑐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⋅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CN" b="0" dirty="0">
                    <a:ea typeface="Cambria Math" panose="02040503050406030204" pitchFamily="18" charset="0"/>
                  </a:rPr>
                  <a:t>			(1)</a:t>
                </a:r>
              </a:p>
              <a:p>
                <a:pPr marL="0" indent="0">
                  <a:buNone/>
                </a:pPr>
                <a:r>
                  <a:rPr lang="en-US" altLang="zh-CN" dirty="0"/>
                  <a:t>   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∀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𝔾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𝑖𝑛𝑐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 ∃</m:t>
                    </m:r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𝔾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⋅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CN" b="0" dirty="0"/>
                  <a:t>			(2)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zh-CN" altLang="en-US" b="0" dirty="0"/>
                  <a:t>由</a:t>
                </a:r>
                <a:r>
                  <a:rPr lang="en-US" altLang="zh-CN" b="0" dirty="0"/>
                  <a:t>1</a:t>
                </a:r>
                <a:r>
                  <a:rPr lang="zh-CN" altLang="en-US" b="0" dirty="0"/>
                  <a:t>型文法的定义可知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𝔾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1⇒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𝔾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𝑖𝑛𝑐</m:t>
                        </m:r>
                      </m:sub>
                    </m:sSub>
                  </m:oMath>
                </a14:m>
                <a:r>
                  <a:rPr lang="en-US" altLang="zh-CN" dirty="0"/>
                  <a:t> 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zh-CN" altLang="en-US" dirty="0"/>
                  <a:t>任意产生式</a:t>
                </a:r>
                <a:r>
                  <a:rPr lang="en-US" altLang="zh-CN" dirty="0"/>
                  <a:t>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: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CN" b="0" dirty="0"/>
                  <a:t> where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CN" b="0" dirty="0"/>
                  <a:t> </a:t>
                </a:r>
                <a:r>
                  <a:rPr lang="zh-CN" altLang="en-US" b="0" dirty="0"/>
                  <a:t>满足 </a:t>
                </a:r>
                <a14:m>
                  <m:oMath xmlns:m="http://schemas.openxmlformats.org/officeDocument/2006/math"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𝔾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𝑖𝑛𝑐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\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𝔾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altLang="zh-CN" b="0" dirty="0"/>
              </a:p>
              <a:p>
                <a:pPr marL="457200" lvl="1" indent="0">
                  <a:buNone/>
                </a:pPr>
                <a:r>
                  <a:rPr lang="zh-CN" altLang="en-US" dirty="0"/>
                  <a:t>构造如下的产生式集合将其替换</a:t>
                </a:r>
                <a:endParaRPr lang="en-US" altLang="zh-CN" dirty="0"/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endParaRPr lang="en-US" altLang="zh-CN" b="0" dirty="0"/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endParaRPr lang="en-US" altLang="zh-CN" b="0" dirty="0"/>
              </a:p>
              <a:p>
                <a:pPr lvl="2"/>
                <a:r>
                  <a:rPr lang="en-US" altLang="zh-CN" dirty="0"/>
                  <a:t>…</a:t>
                </a:r>
                <a:endParaRPr lang="en-US" altLang="zh-CN" b="0" dirty="0"/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altLang="zh-CN" b="0" dirty="0"/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altLang="zh-CN" b="0" dirty="0"/>
              </a:p>
              <a:p>
                <a:pPr lvl="2"/>
                <a:r>
                  <a:rPr lang="en-US" altLang="zh-CN" dirty="0"/>
                  <a:t>…</a:t>
                </a: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altLang="zh-CN" b="0" dirty="0"/>
              </a:p>
              <a:p>
                <a:pPr marL="457200" lvl="1" indent="0">
                  <a:buNone/>
                </a:pPr>
                <a:r>
                  <a:rPr lang="zh-CN" altLang="en-US" b="0" dirty="0"/>
                  <a:t>上述产生式集合中任意产生式都是</a:t>
                </a:r>
                <a:r>
                  <a:rPr lang="en-US" altLang="zh-CN" b="0" dirty="0"/>
                  <a:t>1</a:t>
                </a:r>
                <a:r>
                  <a:rPr lang="zh-CN" altLang="en-US" dirty="0"/>
                  <a:t>型</a:t>
                </a:r>
                <a:r>
                  <a:rPr lang="zh-CN" altLang="en-US" b="0" dirty="0"/>
                  <a:t>文法</a:t>
                </a:r>
                <a:endParaRPr lang="en-US" altLang="zh-CN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398" y="1187865"/>
                <a:ext cx="8097309" cy="5349460"/>
              </a:xfrm>
              <a:blipFill>
                <a:blip r:embed="rId2"/>
                <a:stretch>
                  <a:fillRect l="-451" t="-17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079329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60739F-32F7-4EAD-B061-B94E4481B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文法构造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67C3F956-9B5A-483A-AACE-3275279F6FD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给出语言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|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≥0}</m:t>
                    </m:r>
                  </m:oMath>
                </a14:m>
                <a:r>
                  <a:rPr lang="zh-CN" altLang="en-US" dirty="0"/>
                  <a:t>的一个上下文无关文法</a:t>
                </a:r>
                <a:endParaRPr lang="en-US" altLang="zh-CN" dirty="0"/>
              </a:p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zh-CN" dirty="0"/>
              </a:p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𝐴𝑆𝐵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endParaRPr lang="en-US" altLang="zh-CN" dirty="0"/>
              </a:p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𝑎𝑎</m:t>
                    </m:r>
                  </m:oMath>
                </a14:m>
                <a:endParaRPr lang="en-US" altLang="zh-CN" dirty="0"/>
              </a:p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altLang="zh-CN" dirty="0"/>
              </a:p>
              <a:p>
                <a:endParaRPr lang="en-US" altLang="zh-CN" dirty="0"/>
              </a:p>
              <a:p>
                <a:r>
                  <a:rPr lang="zh-CN" altLang="en-US" dirty="0"/>
                  <a:t>示例：</a:t>
                </a:r>
                <a:r>
                  <a:rPr lang="en-US" altLang="zh-CN" dirty="0" err="1"/>
                  <a:t>aaaabb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67C3F956-9B5A-483A-AACE-3275279F6FD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C93D1C2-7D30-4153-AA34-3F861EC86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12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C12010B-57AF-4672-852E-DBEB80E251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9562" y="2665659"/>
            <a:ext cx="4591050" cy="300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4054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课后作业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+mj-lt"/>
                  <a:buAutoNum type="arabicPeriod"/>
                </a:pPr>
                <a:r>
                  <a:rPr lang="zh-CN" altLang="en-US" dirty="0"/>
                  <a:t>给出语言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{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≥1}</m:t>
                    </m:r>
                  </m:oMath>
                </a14:m>
                <a:r>
                  <a:rPr lang="zh-CN" altLang="en-US" dirty="0"/>
                  <a:t> 的一个正则文法（</a:t>
                </a:r>
                <a:r>
                  <a:rPr lang="en-US" altLang="zh-CN" dirty="0"/>
                  <a:t>3</a:t>
                </a:r>
                <a:r>
                  <a:rPr lang="zh-CN" altLang="en-US" dirty="0"/>
                  <a:t>型文法）</a:t>
                </a:r>
                <a:endParaRPr lang="en-US" altLang="zh-CN" dirty="0"/>
              </a:p>
              <a:p>
                <a:pPr marL="457200" indent="-457200">
                  <a:buFont typeface="+mj-lt"/>
                  <a:buAutoNum type="arabicPeriod"/>
                </a:pPr>
                <a:endParaRPr lang="en-US" altLang="zh-CN" dirty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zh-CN" altLang="en-US" dirty="0"/>
                  <a:t>给出一个上下文无关文法（</a:t>
                </a:r>
                <a:r>
                  <a:rPr lang="en-US" altLang="zh-CN" dirty="0"/>
                  <a:t>2</a:t>
                </a:r>
                <a:r>
                  <a:rPr lang="zh-CN" altLang="en-US" dirty="0"/>
                  <a:t>型文法）描述如下语言，要求其中</a:t>
                </a:r>
                <a:r>
                  <a:rPr lang="en-US" altLang="zh-CN" dirty="0"/>
                  <a:t>1</a:t>
                </a:r>
                <a:r>
                  <a:rPr lang="zh-CN" altLang="en-US" dirty="0"/>
                  <a:t>和</a:t>
                </a:r>
                <a:r>
                  <a:rPr lang="en-US" altLang="zh-CN" dirty="0"/>
                  <a:t>0</a:t>
                </a:r>
                <a:r>
                  <a:rPr lang="zh-CN" altLang="en-US" dirty="0"/>
                  <a:t>的比例为</a:t>
                </a:r>
                <a:r>
                  <a:rPr lang="en-US" altLang="zh-CN" dirty="0"/>
                  <a:t>3</a:t>
                </a:r>
                <a:r>
                  <a:rPr lang="zh-CN" altLang="en-US" dirty="0"/>
                  <a:t>比</a:t>
                </a:r>
                <a:r>
                  <a:rPr lang="en-US" altLang="zh-CN" dirty="0"/>
                  <a:t>2</a:t>
                </a:r>
              </a:p>
              <a:p>
                <a:pPr marL="457200" indent="-457200">
                  <a:buFont typeface="+mj-lt"/>
                  <a:buAutoNum type="arabicPeriod"/>
                </a:pPr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828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99621165"/>
      </p:ext>
    </p:extLst>
  </p:cSld>
  <p:clrMapOvr>
    <a:masterClrMapping/>
  </p:clrMapOvr>
</p:sld>
</file>

<file path=ppt/theme/theme1.xml><?xml version="1.0" encoding="utf-8"?>
<a:theme xmlns:a="http://schemas.openxmlformats.org/drawingml/2006/main" name="切片">
  <a:themeElements>
    <a:clrScheme name="气流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切片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切片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12158</TotalTime>
  <Words>1139</Words>
  <Application>Microsoft Office PowerPoint</Application>
  <PresentationFormat>全屏显示(4:3)</PresentationFormat>
  <Paragraphs>148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1" baseType="lpstr">
      <vt:lpstr>宋体</vt:lpstr>
      <vt:lpstr>微软雅黑</vt:lpstr>
      <vt:lpstr>幼圆</vt:lpstr>
      <vt:lpstr>Calibri</vt:lpstr>
      <vt:lpstr>Cambria Math</vt:lpstr>
      <vt:lpstr>Century Gothic</vt:lpstr>
      <vt:lpstr>Wingdings 3</vt:lpstr>
      <vt:lpstr>切片</vt:lpstr>
      <vt:lpstr>形式语言与自动机理论  S2-1 形式语言 </vt:lpstr>
      <vt:lpstr>形式语言</vt:lpstr>
      <vt:lpstr>文法示例</vt:lpstr>
      <vt:lpstr>文法推导</vt:lpstr>
      <vt:lpstr>Language</vt:lpstr>
      <vt:lpstr>sentence derivation</vt:lpstr>
      <vt:lpstr>最左推导和最右推导</vt:lpstr>
      <vt:lpstr>文法的分类</vt:lpstr>
      <vt:lpstr>文法类型示例</vt:lpstr>
      <vt:lpstr>文法的等价性</vt:lpstr>
      <vt:lpstr>文法类型的等价性</vt:lpstr>
      <vt:lpstr>文法构造</vt:lpstr>
      <vt:lpstr>课后作业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qin li</dc:creator>
  <cp:lastModifiedBy>qin li</cp:lastModifiedBy>
  <cp:revision>350</cp:revision>
  <dcterms:created xsi:type="dcterms:W3CDTF">2017-02-02T01:49:40Z</dcterms:created>
  <dcterms:modified xsi:type="dcterms:W3CDTF">2022-03-28T16:56:51Z</dcterms:modified>
</cp:coreProperties>
</file>