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8" r:id="rId1"/>
  </p:sldMasterIdLst>
  <p:notesMasterIdLst>
    <p:notesMasterId r:id="rId32"/>
  </p:notesMasterIdLst>
  <p:sldIdLst>
    <p:sldId id="256" r:id="rId2"/>
    <p:sldId id="259" r:id="rId3"/>
    <p:sldId id="260" r:id="rId4"/>
    <p:sldId id="261" r:id="rId5"/>
    <p:sldId id="262" r:id="rId6"/>
    <p:sldId id="265" r:id="rId7"/>
    <p:sldId id="263" r:id="rId8"/>
    <p:sldId id="264" r:id="rId9"/>
    <p:sldId id="283" r:id="rId10"/>
    <p:sldId id="284" r:id="rId11"/>
    <p:sldId id="293" r:id="rId12"/>
    <p:sldId id="289" r:id="rId13"/>
    <p:sldId id="290" r:id="rId14"/>
    <p:sldId id="305" r:id="rId15"/>
    <p:sldId id="282" r:id="rId16"/>
    <p:sldId id="286" r:id="rId17"/>
    <p:sldId id="287" r:id="rId18"/>
    <p:sldId id="292" r:id="rId19"/>
    <p:sldId id="288" r:id="rId20"/>
    <p:sldId id="295" r:id="rId21"/>
    <p:sldId id="297" r:id="rId22"/>
    <p:sldId id="294" r:id="rId23"/>
    <p:sldId id="296" r:id="rId24"/>
    <p:sldId id="298" r:id="rId25"/>
    <p:sldId id="299" r:id="rId26"/>
    <p:sldId id="300" r:id="rId27"/>
    <p:sldId id="302" r:id="rId28"/>
    <p:sldId id="301" r:id="rId29"/>
    <p:sldId id="303" r:id="rId30"/>
    <p:sldId id="304" r:id="rId31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506C91"/>
    <a:srgbClr val="55C0DF"/>
    <a:srgbClr val="60CE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4599F94E-CEE6-441E-89CC-EB005ECD8F06}">
      <a14:m xmlns:a14="http://schemas.microsoft.com/office/drawing/2010/main">
        <m:mathPr xmlns:m="http://schemas.openxmlformats.org/officeDocument/2006/math">
          <m:brkBin m:val="before"/>
          <m:brkBinSub m:val="--"/>
        </m:mathPr>
      </a14:m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1339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BD0EDA-B9C0-444E-8D8F-58B52679D65C}" type="datetimeFigureOut">
              <a:rPr lang="zh-CN" altLang="en-US" smtClean="0"/>
              <a:t>2020/3/19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DA1BEA-AAEE-4D0E-AAEB-DD923EEFB0C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98722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98074" y="5885012"/>
            <a:ext cx="856907" cy="669925"/>
          </a:xfrm>
        </p:spPr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8752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9144000" cy="1024759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25000"/>
                </a:schemeClr>
              </a:gs>
              <a:gs pos="49000">
                <a:srgbClr val="506C91">
                  <a:tint val="44500"/>
                  <a:satMod val="160000"/>
                </a:srgbClr>
              </a:gs>
              <a:gs pos="100000">
                <a:srgbClr val="506C91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146856"/>
            <a:ext cx="8097309" cy="877903"/>
          </a:xfrm>
        </p:spPr>
        <p:txBody>
          <a:bodyPr/>
          <a:lstStyle>
            <a:lvl1pPr>
              <a:defRPr cap="none" baseline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8" y="1386788"/>
            <a:ext cx="8097309" cy="4596226"/>
          </a:xfrm>
        </p:spPr>
        <p:txBody>
          <a:bodyPr anchor="t" anchorCtr="0">
            <a:normAutofit/>
          </a:bodyPr>
          <a:lstStyle>
            <a:lvl1pPr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95593" y="6109138"/>
            <a:ext cx="535114" cy="428187"/>
          </a:xfr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C62C68C5-78A2-4B1D-973E-F421ABB54D5E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09114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48131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2367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8749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9626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3702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2600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0963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4186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67146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09856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08855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579210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76767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76330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3843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583075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0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png"/><Relationship Id="rId5" Type="http://schemas.openxmlformats.org/officeDocument/2006/relationships/image" Target="../media/image80.png"/><Relationship Id="rId4" Type="http://schemas.openxmlformats.org/officeDocument/2006/relationships/image" Target="../media/image7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70.png"/><Relationship Id="rId4" Type="http://schemas.openxmlformats.org/officeDocument/2006/relationships/image" Target="../media/image16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10" Type="http://schemas.openxmlformats.org/officeDocument/2006/relationships/image" Target="../media/image48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12.xml.rels><?xml version="1.0" encoding="UTF-8" standalone="yes"?>
<Relationships xmlns="http://schemas.openxmlformats.org/package/2006/relationships"><Relationship Id="rId26" Type="http://schemas.openxmlformats.org/officeDocument/2006/relationships/image" Target="../media/image92.png"/><Relationship Id="rId34" Type="http://schemas.openxmlformats.org/officeDocument/2006/relationships/image" Target="../media/image412.png"/><Relationship Id="rId25" Type="http://schemas.openxmlformats.org/officeDocument/2006/relationships/image" Target="../media/image91.png"/><Relationship Id="rId33" Type="http://schemas.openxmlformats.org/officeDocument/2006/relationships/image" Target="../media/image311.png"/><Relationship Id="rId29" Type="http://schemas.openxmlformats.org/officeDocument/2006/relationships/image" Target="../media/image95.png"/><Relationship Id="rId1" Type="http://schemas.openxmlformats.org/officeDocument/2006/relationships/slideLayout" Target="../slideLayouts/slideLayout2.xml"/><Relationship Id="rId32" Type="http://schemas.openxmlformats.org/officeDocument/2006/relationships/image" Target="../media/image98.png"/><Relationship Id="rId28" Type="http://schemas.openxmlformats.org/officeDocument/2006/relationships/image" Target="../media/image94.png"/><Relationship Id="rId31" Type="http://schemas.openxmlformats.org/officeDocument/2006/relationships/image" Target="../media/image5.png"/><Relationship Id="rId27" Type="http://schemas.openxmlformats.org/officeDocument/2006/relationships/image" Target="../media/image4.png"/><Relationship Id="rId30" Type="http://schemas.openxmlformats.org/officeDocument/2006/relationships/image" Target="../media/image96.png"/><Relationship Id="rId35" Type="http://schemas.openxmlformats.org/officeDocument/2006/relationships/image" Target="../media/image10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4.png"/><Relationship Id="rId18" Type="http://schemas.openxmlformats.org/officeDocument/2006/relationships/image" Target="../media/image10.png"/><Relationship Id="rId3" Type="http://schemas.openxmlformats.org/officeDocument/2006/relationships/image" Target="../media/image411.png"/><Relationship Id="rId7" Type="http://schemas.openxmlformats.org/officeDocument/2006/relationships/image" Target="../media/image108.png"/><Relationship Id="rId12" Type="http://schemas.openxmlformats.org/officeDocument/2006/relationships/image" Target="../media/image113.png"/><Relationship Id="rId17" Type="http://schemas.openxmlformats.org/officeDocument/2006/relationships/image" Target="../media/image9.png"/><Relationship Id="rId2" Type="http://schemas.openxmlformats.org/officeDocument/2006/relationships/image" Target="../media/image310.png"/><Relationship Id="rId16" Type="http://schemas.openxmlformats.org/officeDocument/2006/relationships/image" Target="../media/image1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7.png"/><Relationship Id="rId11" Type="http://schemas.openxmlformats.org/officeDocument/2006/relationships/image" Target="../media/image112.png"/><Relationship Id="rId5" Type="http://schemas.openxmlformats.org/officeDocument/2006/relationships/image" Target="../media/image106.png"/><Relationship Id="rId15" Type="http://schemas.openxmlformats.org/officeDocument/2006/relationships/image" Target="../media/image116.png"/><Relationship Id="rId10" Type="http://schemas.openxmlformats.org/officeDocument/2006/relationships/image" Target="../media/image8.png"/><Relationship Id="rId19" Type="http://schemas.openxmlformats.org/officeDocument/2006/relationships/image" Target="../media/image11.png"/><Relationship Id="rId4" Type="http://schemas.openxmlformats.org/officeDocument/2006/relationships/image" Target="../media/image510.png"/><Relationship Id="rId9" Type="http://schemas.openxmlformats.org/officeDocument/2006/relationships/image" Target="../media/image7.png"/><Relationship Id="rId14" Type="http://schemas.openxmlformats.org/officeDocument/2006/relationships/image" Target="../media/image11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0.png"/><Relationship Id="rId3" Type="http://schemas.openxmlformats.org/officeDocument/2006/relationships/image" Target="../media/image410.png"/><Relationship Id="rId7" Type="http://schemas.openxmlformats.org/officeDocument/2006/relationships/image" Target="../media/image450.png"/><Relationship Id="rId2" Type="http://schemas.openxmlformats.org/officeDocument/2006/relationships/image" Target="../media/image39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0.png"/><Relationship Id="rId5" Type="http://schemas.openxmlformats.org/officeDocument/2006/relationships/image" Target="../media/image430.png"/><Relationship Id="rId10" Type="http://schemas.openxmlformats.org/officeDocument/2006/relationships/image" Target="../media/image480.png"/><Relationship Id="rId4" Type="http://schemas.openxmlformats.org/officeDocument/2006/relationships/image" Target="../media/image420.png"/><Relationship Id="rId9" Type="http://schemas.openxmlformats.org/officeDocument/2006/relationships/image" Target="../media/image47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13" Type="http://schemas.openxmlformats.org/officeDocument/2006/relationships/image" Target="../media/image63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12" Type="http://schemas.openxmlformats.org/officeDocument/2006/relationships/image" Target="../media/image6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11" Type="http://schemas.openxmlformats.org/officeDocument/2006/relationships/image" Target="../media/image61.png"/><Relationship Id="rId5" Type="http://schemas.openxmlformats.org/officeDocument/2006/relationships/image" Target="../media/image54.png"/><Relationship Id="rId10" Type="http://schemas.openxmlformats.org/officeDocument/2006/relationships/image" Target="../media/image59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Relationship Id="rId1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157.png"/><Relationship Id="rId7" Type="http://schemas.openxmlformats.org/officeDocument/2006/relationships/image" Target="../media/image162.png"/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1.png"/><Relationship Id="rId5" Type="http://schemas.openxmlformats.org/officeDocument/2006/relationships/image" Target="../media/image159.png"/><Relationship Id="rId4" Type="http://schemas.openxmlformats.org/officeDocument/2006/relationships/image" Target="../media/image15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1010.png"/><Relationship Id="rId7" Type="http://schemas.openxmlformats.org/officeDocument/2006/relationships/image" Target="../media/image44.pn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5" Type="http://schemas.openxmlformats.org/officeDocument/2006/relationships/image" Target="../media/image1210.png"/><Relationship Id="rId10" Type="http://schemas.openxmlformats.org/officeDocument/2006/relationships/image" Target="../media/image47.png"/><Relationship Id="rId4" Type="http://schemas.openxmlformats.org/officeDocument/2006/relationships/image" Target="../media/image1110.png"/><Relationship Id="rId9" Type="http://schemas.openxmlformats.org/officeDocument/2006/relationships/image" Target="../media/image4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1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image" Target="../media/image18.emf"/><Relationship Id="rId7" Type="http://schemas.openxmlformats.org/officeDocument/2006/relationships/image" Target="../media/image22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emf"/><Relationship Id="rId5" Type="http://schemas.openxmlformats.org/officeDocument/2006/relationships/image" Target="../media/image20.emf"/><Relationship Id="rId10" Type="http://schemas.openxmlformats.org/officeDocument/2006/relationships/image" Target="../media/image25.emf"/><Relationship Id="rId4" Type="http://schemas.openxmlformats.org/officeDocument/2006/relationships/image" Target="../media/image19.emf"/><Relationship Id="rId9" Type="http://schemas.openxmlformats.org/officeDocument/2006/relationships/image" Target="../media/image24.e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73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7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71.png"/><Relationship Id="rId5" Type="http://schemas.openxmlformats.org/officeDocument/2006/relationships/image" Target="../media/image21.png"/><Relationship Id="rId10" Type="http://schemas.openxmlformats.org/officeDocument/2006/relationships/image" Target="../media/image69.png"/><Relationship Id="rId4" Type="http://schemas.openxmlformats.org/officeDocument/2006/relationships/image" Target="../media/image20.png"/><Relationship Id="rId9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形式语言与自动机理论</a:t>
            </a:r>
            <a:br>
              <a:rPr lang="en-US" altLang="zh-CN" dirty="0"/>
            </a:br>
            <a:br>
              <a:rPr lang="en-US" altLang="zh-CN" dirty="0"/>
            </a:br>
            <a:r>
              <a:rPr lang="en-US" altLang="zh-CN" dirty="0"/>
              <a:t>S2-2 </a:t>
            </a:r>
            <a:r>
              <a:rPr lang="zh-CN" altLang="en-US" dirty="0"/>
              <a:t>有限状态自动机</a:t>
            </a:r>
            <a:br>
              <a:rPr lang="en-US" altLang="zh-CN" dirty="0"/>
            </a:b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tx1"/>
                </a:solidFill>
              </a:rPr>
              <a:t>李钦  副教授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华东师范大学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软件工程学院</a:t>
            </a:r>
          </a:p>
        </p:txBody>
      </p:sp>
    </p:spTree>
    <p:extLst>
      <p:ext uri="{BB962C8B-B14F-4D97-AF65-F5344CB8AC3E}">
        <p14:creationId xmlns:p14="http://schemas.microsoft.com/office/powerpoint/2010/main" val="38540687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确定的有限状态自动机</a:t>
            </a:r>
            <a:r>
              <a:rPr lang="en-US" altLang="zh-CN" dirty="0"/>
              <a:t>(DFA)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533398" y="1386788"/>
                <a:ext cx="8284599" cy="4596226"/>
              </a:xfrm>
            </p:spPr>
            <p:txBody>
              <a:bodyPr>
                <a:normAutofit fontScale="77500" lnSpcReduction="20000"/>
              </a:bodyPr>
              <a:lstStyle/>
              <a:p>
                <a:r>
                  <a:rPr lang="en-US" altLang="zh-CN" dirty="0"/>
                  <a:t>A Deterministic Finite Automaton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latin typeface="Cambria Math" panose="02040503050406030204" pitchFamily="18" charset="0"/>
                      </a:rPr>
                      <m:t>DF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altLang="zh-CN" b="0" i="0" smtClean="0">
                        <a:latin typeface="Cambria Math" panose="02040503050406030204" pitchFamily="18" charset="0"/>
                      </a:rPr>
                      <m:t>Σ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dirty="0"/>
                  <a:t> is a finite set of states</a:t>
                </a:r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dirty="0"/>
                  <a:t> is a finite set of input symbols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dirty="0"/>
                  <a:t> is a transition function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/>
                  <a:t> is a start state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dirty="0"/>
                  <a:t> is a set of final (accepting) states </a:t>
                </a:r>
              </a:p>
              <a:p>
                <a:r>
                  <a:rPr lang="en-US" dirty="0"/>
                  <a:t>Example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={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latin typeface="Cambria Math" panose="02040503050406030204" pitchFamily="18" charset="0"/>
                      </a:rPr>
                      <m:t>Σ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={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0,1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altLang="zh-CN" dirty="0"/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={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,0,</m:t>
                        </m:r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,1,</m:t>
                        </m:r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,0,</m:t>
                        </m:r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br>
                  <a:rPr lang="en-US" altLang="zh-CN" b="0" i="1" dirty="0">
                    <a:latin typeface="Cambria Math" panose="02040503050406030204" pitchFamily="18" charset="0"/>
                  </a:rPr>
                </a:br>
                <a:r>
                  <a:rPr lang="en-US" altLang="zh-CN" b="0" i="1" dirty="0">
                    <a:latin typeface="Cambria Math" panose="02040503050406030204" pitchFamily="18" charset="0"/>
                  </a:rPr>
                  <a:t>	    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,1, </m:t>
                        </m:r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,0,</m:t>
                        </m:r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,(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,1,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)}</m:t>
                    </m:r>
                  </m:oMath>
                </a14:m>
                <a:endParaRPr lang="en-US" altLang="zh-CN" b="0" i="1" dirty="0"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altLang="zh-CN" dirty="0"/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={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altLang="zh-CN" dirty="0"/>
              </a:p>
              <a:p>
                <a:pPr lvl="1"/>
                <a:endParaRPr lang="en-US" altLang="zh-CN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398" y="1386788"/>
                <a:ext cx="8284599" cy="4596226"/>
              </a:xfrm>
              <a:blipFill rotWithShape="0">
                <a:blip r:embed="rId2"/>
                <a:stretch>
                  <a:fillRect l="-221" t="-198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2</a:t>
            </a:fld>
            <a:endParaRPr lang="zh-CN" altLang="en-US" dirty="0"/>
          </a:p>
        </p:txBody>
      </p:sp>
      <p:grpSp>
        <p:nvGrpSpPr>
          <p:cNvPr id="41" name="组合 40"/>
          <p:cNvGrpSpPr/>
          <p:nvPr/>
        </p:nvGrpSpPr>
        <p:grpSpPr>
          <a:xfrm>
            <a:off x="4675697" y="3473761"/>
            <a:ext cx="3157731" cy="2302250"/>
            <a:chOff x="4937862" y="3633055"/>
            <a:chExt cx="3157731" cy="230225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椭圆 41"/>
                <p:cNvSpPr/>
                <p:nvPr/>
              </p:nvSpPr>
              <p:spPr>
                <a:xfrm>
                  <a:off x="5557962" y="4111920"/>
                  <a:ext cx="588397" cy="588397"/>
                </a:xfrm>
                <a:prstGeom prst="ellipse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 anchorCtr="1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42" name="椭圆 4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57962" y="4111920"/>
                  <a:ext cx="588397" cy="588397"/>
                </a:xfrm>
                <a:prstGeom prst="ellipse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椭圆 42"/>
                <p:cNvSpPr/>
                <p:nvPr/>
              </p:nvSpPr>
              <p:spPr>
                <a:xfrm>
                  <a:off x="5557962" y="5346908"/>
                  <a:ext cx="588397" cy="588397"/>
                </a:xfrm>
                <a:prstGeom prst="ellipse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43" name="椭圆 4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57962" y="5346908"/>
                  <a:ext cx="588397" cy="588397"/>
                </a:xfrm>
                <a:prstGeom prst="ellipse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44" name="组合 43"/>
            <p:cNvGrpSpPr/>
            <p:nvPr/>
          </p:nvGrpSpPr>
          <p:grpSpPr>
            <a:xfrm>
              <a:off x="7112441" y="4111919"/>
              <a:ext cx="588397" cy="588397"/>
              <a:chOff x="7112441" y="4111919"/>
              <a:chExt cx="588397" cy="588397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9" name="椭圆 58"/>
                  <p:cNvSpPr/>
                  <p:nvPr/>
                </p:nvSpPr>
                <p:spPr>
                  <a:xfrm>
                    <a:off x="7112441" y="4111919"/>
                    <a:ext cx="588397" cy="588397"/>
                  </a:xfrm>
                  <a:prstGeom prst="ellipse">
                    <a:avLst/>
                  </a:prstGeom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dirty="0"/>
                  </a:p>
                </p:txBody>
              </p:sp>
            </mc:Choice>
            <mc:Fallback xmlns="">
              <p:sp>
                <p:nvSpPr>
                  <p:cNvPr id="59" name="椭圆 5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112441" y="4111919"/>
                    <a:ext cx="588397" cy="588397"/>
                  </a:xfrm>
                  <a:prstGeom prst="ellipse">
                    <a:avLst/>
                  </a:prstGeom>
                  <a:blipFill rotWithShape="0"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60" name="椭圆 59"/>
              <p:cNvSpPr/>
              <p:nvPr/>
            </p:nvSpPr>
            <p:spPr>
              <a:xfrm>
                <a:off x="7198176" y="4186908"/>
                <a:ext cx="416926" cy="438417"/>
              </a:xfrm>
              <a:prstGeom prst="ellipse">
                <a:avLst/>
              </a:prstGeom>
              <a:noFill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45" name="直接箭头连接符 44"/>
            <p:cNvCxnSpPr/>
            <p:nvPr/>
          </p:nvCxnSpPr>
          <p:spPr>
            <a:xfrm flipV="1">
              <a:off x="6146359" y="4270946"/>
              <a:ext cx="966082" cy="1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箭头连接符 45"/>
            <p:cNvCxnSpPr/>
            <p:nvPr/>
          </p:nvCxnSpPr>
          <p:spPr>
            <a:xfrm>
              <a:off x="5716989" y="4700317"/>
              <a:ext cx="0" cy="646591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文本框 46"/>
            <p:cNvSpPr txBox="1"/>
            <p:nvPr/>
          </p:nvSpPr>
          <p:spPr>
            <a:xfrm>
              <a:off x="6445703" y="392725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0</a:t>
              </a:r>
              <a:endParaRPr lang="zh-CN" altLang="en-US" dirty="0"/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5288141" y="4838946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1</a:t>
              </a:r>
              <a:endParaRPr lang="zh-CN" altLang="en-US" dirty="0"/>
            </a:p>
          </p:txBody>
        </p:sp>
        <p:cxnSp>
          <p:nvCxnSpPr>
            <p:cNvPr id="49" name="曲线连接符 48"/>
            <p:cNvCxnSpPr>
              <a:stCxn id="59" idx="6"/>
              <a:endCxn id="59" idx="0"/>
            </p:cNvCxnSpPr>
            <p:nvPr/>
          </p:nvCxnSpPr>
          <p:spPr>
            <a:xfrm flipH="1" flipV="1">
              <a:off x="7406640" y="4111919"/>
              <a:ext cx="294198" cy="294199"/>
            </a:xfrm>
            <a:prstGeom prst="curvedConnector4">
              <a:avLst>
                <a:gd name="adj1" fmla="val -77703"/>
                <a:gd name="adj2" fmla="val 177703"/>
              </a:avLst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文本框 49"/>
            <p:cNvSpPr txBox="1"/>
            <p:nvPr/>
          </p:nvSpPr>
          <p:spPr>
            <a:xfrm>
              <a:off x="7805371" y="3633055"/>
              <a:ext cx="2902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0</a:t>
              </a:r>
              <a:endParaRPr lang="zh-CN" altLang="en-US" dirty="0"/>
            </a:p>
          </p:txBody>
        </p:sp>
        <p:cxnSp>
          <p:nvCxnSpPr>
            <p:cNvPr id="51" name="直接箭头连接符 50"/>
            <p:cNvCxnSpPr>
              <a:endCxn id="59" idx="3"/>
            </p:cNvCxnSpPr>
            <p:nvPr/>
          </p:nvCxnSpPr>
          <p:spPr>
            <a:xfrm flipV="1">
              <a:off x="6145925" y="4614147"/>
              <a:ext cx="1052685" cy="974756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箭头连接符 51"/>
            <p:cNvCxnSpPr/>
            <p:nvPr/>
          </p:nvCxnSpPr>
          <p:spPr>
            <a:xfrm flipH="1">
              <a:off x="6189010" y="4488023"/>
              <a:ext cx="798286" cy="0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文本框 52"/>
            <p:cNvSpPr txBox="1"/>
            <p:nvPr/>
          </p:nvSpPr>
          <p:spPr>
            <a:xfrm>
              <a:off x="6453760" y="4466445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1</a:t>
              </a:r>
              <a:endParaRPr lang="zh-CN" altLang="en-US" dirty="0"/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6734322" y="5101525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0</a:t>
              </a:r>
              <a:endParaRPr lang="zh-CN" altLang="en-US" dirty="0"/>
            </a:p>
          </p:txBody>
        </p:sp>
        <p:cxnSp>
          <p:nvCxnSpPr>
            <p:cNvPr id="55" name="直接箭头连接符 54"/>
            <p:cNvCxnSpPr/>
            <p:nvPr/>
          </p:nvCxnSpPr>
          <p:spPr>
            <a:xfrm flipH="1" flipV="1">
              <a:off x="5899695" y="4749025"/>
              <a:ext cx="21175" cy="528568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文本框 55"/>
            <p:cNvSpPr txBox="1"/>
            <p:nvPr/>
          </p:nvSpPr>
          <p:spPr>
            <a:xfrm>
              <a:off x="5970765" y="4877680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1</a:t>
              </a:r>
              <a:endParaRPr lang="zh-CN" altLang="en-US" dirty="0"/>
            </a:p>
          </p:txBody>
        </p:sp>
        <p:cxnSp>
          <p:nvCxnSpPr>
            <p:cNvPr id="57" name="直接箭头连接符 56"/>
            <p:cNvCxnSpPr>
              <a:endCxn id="42" idx="2"/>
            </p:cNvCxnSpPr>
            <p:nvPr/>
          </p:nvCxnSpPr>
          <p:spPr>
            <a:xfrm>
              <a:off x="5184250" y="4406116"/>
              <a:ext cx="373712" cy="3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文本框 57"/>
            <p:cNvSpPr txBox="1"/>
            <p:nvPr/>
          </p:nvSpPr>
          <p:spPr>
            <a:xfrm>
              <a:off x="4937862" y="3934557"/>
              <a:ext cx="6832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Start</a:t>
              </a:r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6688953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有限自动机的其他表示法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CN" dirty="0"/>
                  <a:t>Transition diagram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altLang="zh-CN" dirty="0"/>
                  <a:t>: set of nodes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US" altLang="zh-CN" dirty="0"/>
                  <a:t>: arrows between nodes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altLang="zh-CN" dirty="0"/>
                  <a:t>: start arrow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altLang="zh-CN" dirty="0"/>
                  <a:t>: double circle</a:t>
                </a:r>
              </a:p>
              <a:p>
                <a:r>
                  <a:rPr lang="en-US" altLang="zh-CN" dirty="0"/>
                  <a:t>Transition table</a:t>
                </a:r>
              </a:p>
              <a:p>
                <a:pPr lvl="1"/>
                <a:r>
                  <a:rPr lang="en-US" altLang="zh-CN" dirty="0"/>
                  <a:t>rows: states</a:t>
                </a:r>
              </a:p>
              <a:p>
                <a:pPr lvl="1"/>
                <a:r>
                  <a:rPr lang="en-US" altLang="zh-CN" dirty="0"/>
                  <a:t>columns: inputs</a:t>
                </a:r>
              </a:p>
              <a:p>
                <a:pPr lvl="1"/>
                <a:r>
                  <a:rPr lang="en-US" altLang="zh-CN" dirty="0"/>
                  <a:t>entry value: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3</a:t>
            </a:fld>
            <a:endParaRPr lang="zh-CN" altLang="en-US" dirty="0"/>
          </a:p>
        </p:txBody>
      </p:sp>
      <p:grpSp>
        <p:nvGrpSpPr>
          <p:cNvPr id="5" name="组合 4"/>
          <p:cNvGrpSpPr/>
          <p:nvPr/>
        </p:nvGrpSpPr>
        <p:grpSpPr>
          <a:xfrm>
            <a:off x="4794739" y="1024759"/>
            <a:ext cx="3157731" cy="2302250"/>
            <a:chOff x="4937862" y="3633055"/>
            <a:chExt cx="3157731" cy="230225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椭圆 5"/>
                <p:cNvSpPr/>
                <p:nvPr/>
              </p:nvSpPr>
              <p:spPr>
                <a:xfrm>
                  <a:off x="5557962" y="4111920"/>
                  <a:ext cx="588397" cy="588397"/>
                </a:xfrm>
                <a:prstGeom prst="ellipse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 anchorCtr="1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6" name="椭圆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57962" y="4111920"/>
                  <a:ext cx="588397" cy="588397"/>
                </a:xfrm>
                <a:prstGeom prst="ellipse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椭圆 6"/>
                <p:cNvSpPr/>
                <p:nvPr/>
              </p:nvSpPr>
              <p:spPr>
                <a:xfrm>
                  <a:off x="5557962" y="5346908"/>
                  <a:ext cx="588397" cy="588397"/>
                </a:xfrm>
                <a:prstGeom prst="ellipse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7" name="椭圆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57962" y="5346908"/>
                  <a:ext cx="588397" cy="588397"/>
                </a:xfrm>
                <a:prstGeom prst="ellipse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8" name="组合 7"/>
            <p:cNvGrpSpPr/>
            <p:nvPr/>
          </p:nvGrpSpPr>
          <p:grpSpPr>
            <a:xfrm>
              <a:off x="7112441" y="4111919"/>
              <a:ext cx="588397" cy="588397"/>
              <a:chOff x="7112441" y="4111919"/>
              <a:chExt cx="588397" cy="588397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" name="椭圆 22"/>
                  <p:cNvSpPr/>
                  <p:nvPr/>
                </p:nvSpPr>
                <p:spPr>
                  <a:xfrm>
                    <a:off x="7112441" y="4111919"/>
                    <a:ext cx="588397" cy="588397"/>
                  </a:xfrm>
                  <a:prstGeom prst="ellipse">
                    <a:avLst/>
                  </a:prstGeom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dirty="0"/>
                  </a:p>
                </p:txBody>
              </p:sp>
            </mc:Choice>
            <mc:Fallback xmlns="">
              <p:sp>
                <p:nvSpPr>
                  <p:cNvPr id="23" name="椭圆 2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112441" y="4111919"/>
                    <a:ext cx="588397" cy="588397"/>
                  </a:xfrm>
                  <a:prstGeom prst="ellipse">
                    <a:avLst/>
                  </a:prstGeom>
                  <a:blipFill rotWithShape="0"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24" name="椭圆 23"/>
              <p:cNvSpPr/>
              <p:nvPr/>
            </p:nvSpPr>
            <p:spPr>
              <a:xfrm>
                <a:off x="7198176" y="4186908"/>
                <a:ext cx="416926" cy="438417"/>
              </a:xfrm>
              <a:prstGeom prst="ellipse">
                <a:avLst/>
              </a:prstGeom>
              <a:noFill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9" name="直接箭头连接符 8"/>
            <p:cNvCxnSpPr/>
            <p:nvPr/>
          </p:nvCxnSpPr>
          <p:spPr>
            <a:xfrm flipV="1">
              <a:off x="6146359" y="4270946"/>
              <a:ext cx="966082" cy="1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箭头连接符 9"/>
            <p:cNvCxnSpPr/>
            <p:nvPr/>
          </p:nvCxnSpPr>
          <p:spPr>
            <a:xfrm>
              <a:off x="5716989" y="4700317"/>
              <a:ext cx="0" cy="646591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文本框 10"/>
            <p:cNvSpPr txBox="1"/>
            <p:nvPr/>
          </p:nvSpPr>
          <p:spPr>
            <a:xfrm>
              <a:off x="6445703" y="392725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0</a:t>
              </a:r>
              <a:endParaRPr lang="zh-CN" altLang="en-US" dirty="0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5288141" y="4838946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1</a:t>
              </a:r>
              <a:endParaRPr lang="zh-CN" altLang="en-US" dirty="0"/>
            </a:p>
          </p:txBody>
        </p:sp>
        <p:cxnSp>
          <p:nvCxnSpPr>
            <p:cNvPr id="13" name="曲线连接符 12"/>
            <p:cNvCxnSpPr>
              <a:stCxn id="23" idx="6"/>
              <a:endCxn id="23" idx="0"/>
            </p:cNvCxnSpPr>
            <p:nvPr/>
          </p:nvCxnSpPr>
          <p:spPr>
            <a:xfrm flipH="1" flipV="1">
              <a:off x="7406640" y="4111919"/>
              <a:ext cx="294198" cy="294199"/>
            </a:xfrm>
            <a:prstGeom prst="curvedConnector4">
              <a:avLst>
                <a:gd name="adj1" fmla="val -77703"/>
                <a:gd name="adj2" fmla="val 177703"/>
              </a:avLst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文本框 13"/>
            <p:cNvSpPr txBox="1"/>
            <p:nvPr/>
          </p:nvSpPr>
          <p:spPr>
            <a:xfrm>
              <a:off x="7805371" y="3633055"/>
              <a:ext cx="2902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0</a:t>
              </a:r>
              <a:endParaRPr lang="zh-CN" altLang="en-US" dirty="0"/>
            </a:p>
          </p:txBody>
        </p:sp>
        <p:cxnSp>
          <p:nvCxnSpPr>
            <p:cNvPr id="15" name="直接箭头连接符 14"/>
            <p:cNvCxnSpPr>
              <a:endCxn id="23" idx="3"/>
            </p:cNvCxnSpPr>
            <p:nvPr/>
          </p:nvCxnSpPr>
          <p:spPr>
            <a:xfrm flipV="1">
              <a:off x="6145925" y="4614147"/>
              <a:ext cx="1052685" cy="974756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箭头连接符 15"/>
            <p:cNvCxnSpPr/>
            <p:nvPr/>
          </p:nvCxnSpPr>
          <p:spPr>
            <a:xfrm flipH="1">
              <a:off x="6189010" y="4488023"/>
              <a:ext cx="798286" cy="0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文本框 16"/>
            <p:cNvSpPr txBox="1"/>
            <p:nvPr/>
          </p:nvSpPr>
          <p:spPr>
            <a:xfrm>
              <a:off x="6453760" y="4466445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1</a:t>
              </a:r>
              <a:endParaRPr lang="zh-CN" altLang="en-US" dirty="0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6734322" y="5101525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0</a:t>
              </a:r>
              <a:endParaRPr lang="zh-CN" altLang="en-US" dirty="0"/>
            </a:p>
          </p:txBody>
        </p:sp>
        <p:cxnSp>
          <p:nvCxnSpPr>
            <p:cNvPr id="19" name="直接箭头连接符 18"/>
            <p:cNvCxnSpPr/>
            <p:nvPr/>
          </p:nvCxnSpPr>
          <p:spPr>
            <a:xfrm flipH="1" flipV="1">
              <a:off x="5899695" y="4749025"/>
              <a:ext cx="21175" cy="528568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文本框 19"/>
            <p:cNvSpPr txBox="1"/>
            <p:nvPr/>
          </p:nvSpPr>
          <p:spPr>
            <a:xfrm>
              <a:off x="5970765" y="4877680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1</a:t>
              </a:r>
              <a:endParaRPr lang="zh-CN" altLang="en-US" dirty="0"/>
            </a:p>
          </p:txBody>
        </p:sp>
        <p:cxnSp>
          <p:nvCxnSpPr>
            <p:cNvPr id="21" name="直接箭头连接符 20"/>
            <p:cNvCxnSpPr>
              <a:endCxn id="6" idx="2"/>
            </p:cNvCxnSpPr>
            <p:nvPr/>
          </p:nvCxnSpPr>
          <p:spPr>
            <a:xfrm>
              <a:off x="5184250" y="4406116"/>
              <a:ext cx="373712" cy="3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文本框 21"/>
            <p:cNvSpPr txBox="1"/>
            <p:nvPr/>
          </p:nvSpPr>
          <p:spPr>
            <a:xfrm>
              <a:off x="4937862" y="3934557"/>
              <a:ext cx="6832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Start</a:t>
              </a:r>
              <a:endParaRPr lang="zh-CN" altLang="en-US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5" name="表格 2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40436179"/>
                  </p:ext>
                </p:extLst>
              </p:nvPr>
            </p:nvGraphicFramePr>
            <p:xfrm>
              <a:off x="4917883" y="3867760"/>
              <a:ext cx="2639832" cy="16257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7994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79944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7994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406425">
                    <a:tc>
                      <a:txBody>
                        <a:bodyPr/>
                        <a:lstStyle/>
                        <a:p>
                          <a:endParaRPr lang="zh-CN" alt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0</a:t>
                          </a:r>
                          <a:endParaRPr lang="zh-CN" alt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1</a:t>
                          </a:r>
                          <a:endParaRPr lang="zh-CN" altLang="en-US" dirty="0"/>
                        </a:p>
                      </a:txBody>
                      <a:tcPr anchor="ctr" anchorCtr="1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0642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→</m:t>
                                    </m:r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 anchor="ctr" anchorCtr="1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40642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 anchor="ctr" anchorCtr="1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40642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 anchor="ctr" anchorCtr="1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5" name="表格 2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40436179"/>
                  </p:ext>
                </p:extLst>
              </p:nvPr>
            </p:nvGraphicFramePr>
            <p:xfrm>
              <a:off x="4917883" y="3867760"/>
              <a:ext cx="2639832" cy="16257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79944"/>
                    <a:gridCol w="879944"/>
                    <a:gridCol w="879944"/>
                  </a:tblGrid>
                  <a:tr h="406425">
                    <a:tc>
                      <a:txBody>
                        <a:bodyPr/>
                        <a:lstStyle/>
                        <a:p>
                          <a:endParaRPr lang="zh-CN" alt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 smtClean="0"/>
                            <a:t>0</a:t>
                          </a:r>
                          <a:endParaRPr lang="zh-CN" alt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 smtClean="0"/>
                            <a:t>1</a:t>
                          </a:r>
                          <a:endParaRPr lang="zh-CN" altLang="en-US" dirty="0"/>
                        </a:p>
                      </a:txBody>
                      <a:tcPr anchor="ctr" anchorCtr="1"/>
                    </a:tc>
                  </a:tr>
                  <a:tr h="406425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 anchorCtr="1">
                        <a:blipFill rotWithShape="0">
                          <a:blip r:embed="rId6"/>
                          <a:stretch>
                            <a:fillRect l="-690" t="-102985" r="-202069" b="-2029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 anchorCtr="1">
                        <a:blipFill rotWithShape="0">
                          <a:blip r:embed="rId6"/>
                          <a:stretch>
                            <a:fillRect l="-101389" t="-102985" r="-103472" b="-2029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 anchorCtr="1">
                        <a:blipFill rotWithShape="0">
                          <a:blip r:embed="rId6"/>
                          <a:stretch>
                            <a:fillRect l="-200000" t="-102985" r="-2759" b="-202985"/>
                          </a:stretch>
                        </a:blipFill>
                      </a:tcPr>
                    </a:tc>
                  </a:tr>
                  <a:tr h="406425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 anchorCtr="1">
                        <a:blipFill rotWithShape="0">
                          <a:blip r:embed="rId6"/>
                          <a:stretch>
                            <a:fillRect l="-690" t="-202985" r="-202069" b="-1029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 anchorCtr="1">
                        <a:blipFill rotWithShape="0">
                          <a:blip r:embed="rId6"/>
                          <a:stretch>
                            <a:fillRect l="-101389" t="-202985" r="-103472" b="-1029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 anchorCtr="1">
                        <a:blipFill rotWithShape="0">
                          <a:blip r:embed="rId6"/>
                          <a:stretch>
                            <a:fillRect l="-200000" t="-202985" r="-2759" b="-102985"/>
                          </a:stretch>
                        </a:blipFill>
                      </a:tcPr>
                    </a:tc>
                  </a:tr>
                  <a:tr h="406425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 anchorCtr="1">
                        <a:blipFill rotWithShape="0">
                          <a:blip r:embed="rId6"/>
                          <a:stretch>
                            <a:fillRect l="-690" t="-302985" r="-202069" b="-29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 anchorCtr="1">
                        <a:blipFill rotWithShape="0">
                          <a:blip r:embed="rId6"/>
                          <a:stretch>
                            <a:fillRect l="-101389" t="-302985" r="-103472" b="-29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 anchorCtr="1">
                        <a:blipFill rotWithShape="0">
                          <a:blip r:embed="rId6"/>
                          <a:stretch>
                            <a:fillRect l="-200000" t="-302985" r="-2759" b="-2985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3830420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自动机接受的字符串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CN" dirty="0"/>
                  <a:t>An automaton accepts a string</a:t>
                </a:r>
              </a:p>
              <a:p>
                <a:pPr lvl="1"/>
                <a:r>
                  <a:rPr lang="en-US" altLang="zh-CN" dirty="0"/>
                  <a:t>a string is a sequence of input symbols</a:t>
                </a:r>
                <a:br>
                  <a:rPr lang="en-US" altLang="zh-CN" dirty="0"/>
                </a:b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&gt;</m:t>
                    </m:r>
                  </m:oMath>
                </a14:m>
                <a:endParaRPr lang="en-US" altLang="zh-CN" dirty="0"/>
              </a:p>
              <a:p>
                <a:pPr lvl="1"/>
                <a:r>
                  <a:rPr lang="en-US" altLang="zh-CN" dirty="0"/>
                  <a:t>an automaton starts from its initial state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altLang="zh-CN" dirty="0"/>
                  <a:t> and processes the first symbol in the sequence by consulting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zh-CN" dirty="0"/>
              </a:p>
              <a:p>
                <a:pPr lvl="1"/>
                <a:r>
                  <a:rPr lang="en-US" altLang="zh-CN" dirty="0"/>
                  <a:t>if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altLang="zh-CN" dirty="0"/>
                  <a:t>, then it enters state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altLang="zh-CN" dirty="0"/>
                  <a:t> and processes the next symbol in the sequence</a:t>
                </a:r>
              </a:p>
              <a:p>
                <a:pPr lvl="1"/>
                <a:r>
                  <a:rPr lang="en-US" altLang="zh-CN" dirty="0"/>
                  <a:t>it continues until it reaches the last state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_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altLang="zh-CN" dirty="0"/>
                  <a:t> with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en-US" altLang="zh-CN" b="0" i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en-US" altLang="zh-CN" i="1" dirty="0"/>
              </a:p>
              <a:p>
                <a:pPr lvl="1"/>
                <a:r>
                  <a:rPr lang="en-US" altLang="zh-CN" dirty="0"/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altLang="zh-CN" dirty="0"/>
                  <a:t>, we say the automata terminates and </a:t>
                </a:r>
                <a:r>
                  <a:rPr lang="en-US" altLang="zh-CN" dirty="0">
                    <a:solidFill>
                      <a:schemeClr val="accent6"/>
                    </a:solidFill>
                  </a:rPr>
                  <a:t>accepts</a:t>
                </a:r>
                <a:r>
                  <a:rPr lang="en-US" altLang="zh-CN" dirty="0"/>
                  <a:t> the string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&gt;</m:t>
                    </m:r>
                  </m:oMath>
                </a14:m>
                <a:r>
                  <a:rPr lang="en-US" altLang="zh-CN" dirty="0"/>
                  <a:t>; otherwise, we say it </a:t>
                </a:r>
                <a:r>
                  <a:rPr lang="en-US" altLang="zh-CN" dirty="0">
                    <a:solidFill>
                      <a:schemeClr val="accent6"/>
                    </a:solidFill>
                  </a:rPr>
                  <a:t>rejects</a:t>
                </a:r>
                <a:r>
                  <a:rPr lang="en-US" altLang="zh-CN" dirty="0"/>
                  <a:t> the string</a:t>
                </a:r>
              </a:p>
              <a:p>
                <a:pPr marL="457200" lvl="1" indent="0">
                  <a:buNone/>
                </a:pPr>
                <a:endParaRPr lang="en-US" altLang="zh-CN" dirty="0"/>
              </a:p>
              <a:p>
                <a:pPr lvl="1"/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218541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自动机接受的语言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Define an extended transition function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</m:acc>
                  </m:oMath>
                </a14:m>
                <a:r>
                  <a:rPr lang="en-US" dirty="0"/>
                  <a:t> from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br>
                  <a:rPr lang="en-US" dirty="0"/>
                </a:b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Basis: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</m:acc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Induction: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</m:acc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𝑥𝑎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</m:acc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The language accepted by an automata M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∧</m:t>
                    </m:r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</m:acc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27" t="-53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254132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Example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altLang="zh-CN" dirty="0"/>
                  <a:t>What is the language accepted by this DFA?</a:t>
                </a:r>
              </a:p>
              <a:p>
                <a:endParaRPr lang="en-US" altLang="zh-CN" dirty="0"/>
              </a:p>
              <a:p>
                <a:endParaRPr lang="en-US" altLang="zh-CN" dirty="0"/>
              </a:p>
              <a:p>
                <a:endParaRPr lang="en-US" altLang="zh-CN" dirty="0"/>
              </a:p>
              <a:p>
                <a:endParaRPr lang="en-US" altLang="zh-CN" dirty="0"/>
              </a:p>
              <a:p>
                <a:endParaRPr lang="en-US" altLang="zh-CN" dirty="0"/>
              </a:p>
              <a:p>
                <a:endParaRPr lang="en-US" altLang="zh-CN" dirty="0"/>
              </a:p>
              <a:p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={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≥1}</m:t>
                    </m:r>
                  </m:oMath>
                </a14:m>
                <a:endParaRPr lang="en-US" altLang="zh-CN" dirty="0"/>
              </a:p>
              <a:p>
                <a:r>
                  <a:rPr lang="en-US" altLang="zh-CN" dirty="0"/>
                  <a:t>State D is a deadlock state</a:t>
                </a:r>
              </a:p>
              <a:p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6</a:t>
            </a:fld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椭圆 4"/>
              <p:cNvSpPr/>
              <p:nvPr/>
            </p:nvSpPr>
            <p:spPr>
              <a:xfrm>
                <a:off x="2498126" y="2594919"/>
                <a:ext cx="510746" cy="510746"/>
              </a:xfrm>
              <a:prstGeom prst="ellipse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 anchorCtr="1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椭圆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8126" y="2594919"/>
                <a:ext cx="510746" cy="510746"/>
              </a:xfrm>
              <a:prstGeom prst="ellipse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椭圆 5"/>
              <p:cNvSpPr/>
              <p:nvPr/>
            </p:nvSpPr>
            <p:spPr>
              <a:xfrm>
                <a:off x="3956223" y="2594919"/>
                <a:ext cx="510746" cy="510746"/>
              </a:xfrm>
              <a:prstGeom prst="ellipse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 anchorCtr="1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椭圆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6223" y="2594919"/>
                <a:ext cx="510746" cy="510746"/>
              </a:xfrm>
              <a:prstGeom prst="ellipse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椭圆 6"/>
              <p:cNvSpPr/>
              <p:nvPr/>
            </p:nvSpPr>
            <p:spPr>
              <a:xfrm>
                <a:off x="5414320" y="2594919"/>
                <a:ext cx="510746" cy="510746"/>
              </a:xfrm>
              <a:prstGeom prst="ellipse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椭圆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4320" y="2594919"/>
                <a:ext cx="510746" cy="510746"/>
              </a:xfrm>
              <a:prstGeom prst="ellipse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直接箭头连接符 7"/>
          <p:cNvCxnSpPr>
            <a:endCxn id="5" idx="2"/>
          </p:cNvCxnSpPr>
          <p:nvPr/>
        </p:nvCxnSpPr>
        <p:spPr>
          <a:xfrm>
            <a:off x="2009603" y="2850292"/>
            <a:ext cx="488523" cy="0"/>
          </a:xfrm>
          <a:prstGeom prst="straightConnector1">
            <a:avLst/>
          </a:prstGeom>
          <a:ln w="28575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椭圆 9"/>
              <p:cNvSpPr/>
              <p:nvPr/>
            </p:nvSpPr>
            <p:spPr>
              <a:xfrm>
                <a:off x="3956223" y="3663007"/>
                <a:ext cx="510746" cy="510746"/>
              </a:xfrm>
              <a:prstGeom prst="ellipse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𝐷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椭圆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6223" y="3663007"/>
                <a:ext cx="510746" cy="510746"/>
              </a:xfrm>
              <a:prstGeom prst="ellipse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直接箭头连接符 10"/>
          <p:cNvCxnSpPr>
            <a:stCxn id="5" idx="6"/>
            <a:endCxn id="6" idx="2"/>
          </p:cNvCxnSpPr>
          <p:nvPr/>
        </p:nvCxnSpPr>
        <p:spPr>
          <a:xfrm>
            <a:off x="3008872" y="2850292"/>
            <a:ext cx="947351" cy="0"/>
          </a:xfrm>
          <a:prstGeom prst="straightConnector1">
            <a:avLst/>
          </a:prstGeom>
          <a:ln w="28575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/>
          <p:cNvCxnSpPr>
            <a:stCxn id="6" idx="6"/>
            <a:endCxn id="7" idx="2"/>
          </p:cNvCxnSpPr>
          <p:nvPr/>
        </p:nvCxnSpPr>
        <p:spPr>
          <a:xfrm>
            <a:off x="4466969" y="2850292"/>
            <a:ext cx="947351" cy="0"/>
          </a:xfrm>
          <a:prstGeom prst="straightConnector1">
            <a:avLst/>
          </a:prstGeom>
          <a:ln w="28575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箭头连接符 16"/>
          <p:cNvCxnSpPr>
            <a:stCxn id="5" idx="5"/>
            <a:endCxn id="10" idx="1"/>
          </p:cNvCxnSpPr>
          <p:nvPr/>
        </p:nvCxnSpPr>
        <p:spPr>
          <a:xfrm>
            <a:off x="2934075" y="3030868"/>
            <a:ext cx="1096945" cy="706936"/>
          </a:xfrm>
          <a:prstGeom prst="straightConnector1">
            <a:avLst/>
          </a:prstGeom>
          <a:ln w="28575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箭头连接符 19"/>
          <p:cNvCxnSpPr>
            <a:stCxn id="7" idx="3"/>
            <a:endCxn id="10" idx="7"/>
          </p:cNvCxnSpPr>
          <p:nvPr/>
        </p:nvCxnSpPr>
        <p:spPr>
          <a:xfrm flipH="1">
            <a:off x="4392172" y="3030868"/>
            <a:ext cx="1096945" cy="706936"/>
          </a:xfrm>
          <a:prstGeom prst="straightConnector1">
            <a:avLst/>
          </a:prstGeom>
          <a:ln w="28575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曲线连接符 22"/>
          <p:cNvCxnSpPr>
            <a:stCxn id="6" idx="7"/>
            <a:endCxn id="6" idx="1"/>
          </p:cNvCxnSpPr>
          <p:nvPr/>
        </p:nvCxnSpPr>
        <p:spPr>
          <a:xfrm rot="16200000" flipV="1">
            <a:off x="4211596" y="2489140"/>
            <a:ext cx="12700" cy="361152"/>
          </a:xfrm>
          <a:prstGeom prst="curvedConnector3">
            <a:avLst>
              <a:gd name="adj1" fmla="val 3361921"/>
            </a:avLst>
          </a:prstGeom>
          <a:ln w="28575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曲线连接符 26"/>
          <p:cNvCxnSpPr>
            <a:stCxn id="7" idx="7"/>
            <a:endCxn id="7" idx="1"/>
          </p:cNvCxnSpPr>
          <p:nvPr/>
        </p:nvCxnSpPr>
        <p:spPr>
          <a:xfrm rot="16200000" flipV="1">
            <a:off x="5669693" y="2489140"/>
            <a:ext cx="12700" cy="361152"/>
          </a:xfrm>
          <a:prstGeom prst="curvedConnector3">
            <a:avLst>
              <a:gd name="adj1" fmla="val 3297055"/>
            </a:avLst>
          </a:prstGeom>
          <a:ln w="28575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曲线连接符 30"/>
          <p:cNvCxnSpPr>
            <a:stCxn id="10" idx="5"/>
            <a:endCxn id="10" idx="3"/>
          </p:cNvCxnSpPr>
          <p:nvPr/>
        </p:nvCxnSpPr>
        <p:spPr>
          <a:xfrm rot="5400000">
            <a:off x="4211596" y="3918380"/>
            <a:ext cx="12700" cy="361152"/>
          </a:xfrm>
          <a:prstGeom prst="curvedConnector3">
            <a:avLst>
              <a:gd name="adj1" fmla="val 3232197"/>
            </a:avLst>
          </a:prstGeom>
          <a:ln w="28575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文本框 34"/>
              <p:cNvSpPr txBox="1"/>
              <p:nvPr/>
            </p:nvSpPr>
            <p:spPr>
              <a:xfrm>
                <a:off x="3291212" y="2448309"/>
                <a:ext cx="38266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5" name="文本框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1212" y="2448309"/>
                <a:ext cx="382669" cy="369332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文本框 35"/>
              <p:cNvSpPr txBox="1"/>
              <p:nvPr/>
            </p:nvSpPr>
            <p:spPr>
              <a:xfrm>
                <a:off x="4749309" y="2410253"/>
                <a:ext cx="37888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6" name="文本框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9309" y="2410253"/>
                <a:ext cx="378885" cy="369332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文本框 36"/>
              <p:cNvSpPr txBox="1"/>
              <p:nvPr/>
            </p:nvSpPr>
            <p:spPr>
              <a:xfrm>
                <a:off x="3201644" y="3293675"/>
                <a:ext cx="37888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7" name="文本框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1644" y="3293675"/>
                <a:ext cx="378885" cy="36933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文本框 37"/>
              <p:cNvSpPr txBox="1"/>
              <p:nvPr/>
            </p:nvSpPr>
            <p:spPr>
              <a:xfrm>
                <a:off x="4840974" y="3293675"/>
                <a:ext cx="38266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8" name="文本框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0974" y="3293675"/>
                <a:ext cx="382669" cy="369332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文本框 38"/>
              <p:cNvSpPr txBox="1"/>
              <p:nvPr/>
            </p:nvSpPr>
            <p:spPr>
              <a:xfrm>
                <a:off x="4224124" y="1950634"/>
                <a:ext cx="38266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9" name="文本框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4124" y="1950634"/>
                <a:ext cx="382669" cy="369332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文本框 39"/>
              <p:cNvSpPr txBox="1"/>
              <p:nvPr/>
            </p:nvSpPr>
            <p:spPr>
              <a:xfrm>
                <a:off x="5733731" y="2006698"/>
                <a:ext cx="37888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0" name="文本框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3731" y="2006698"/>
                <a:ext cx="378885" cy="369332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文本框 40"/>
              <p:cNvSpPr txBox="1"/>
              <p:nvPr/>
            </p:nvSpPr>
            <p:spPr>
              <a:xfrm>
                <a:off x="4366640" y="4199837"/>
                <a:ext cx="5993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1" name="文本框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6640" y="4199837"/>
                <a:ext cx="599331" cy="369332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文本框 41"/>
          <p:cNvSpPr txBox="1"/>
          <p:nvPr/>
        </p:nvSpPr>
        <p:spPr>
          <a:xfrm>
            <a:off x="1737812" y="2376030"/>
            <a:ext cx="683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Start</a:t>
            </a:r>
            <a:endParaRPr lang="zh-CN" altLang="en-US" dirty="0"/>
          </a:p>
        </p:txBody>
      </p:sp>
      <p:sp>
        <p:nvSpPr>
          <p:cNvPr id="43" name="椭圆 42"/>
          <p:cNvSpPr/>
          <p:nvPr/>
        </p:nvSpPr>
        <p:spPr>
          <a:xfrm>
            <a:off x="5464935" y="2637421"/>
            <a:ext cx="409564" cy="430676"/>
          </a:xfrm>
          <a:prstGeom prst="ellipse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9811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/>
              <a:t>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Design a DFA to accept language</a:t>
                </a:r>
                <a:br>
                  <a:rPr lang="en-US" dirty="0"/>
                </a:b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={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𝜔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𝜔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h𝑎𝑠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𝑒𝑣𝑒𝑛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𝑛𝑢𝑚𝑏𝑒𝑟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𝑜𝑓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0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𝑎𝑛𝑑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𝑒𝑣𝑒𝑛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𝑛𝑢𝑚𝑏𝑒𝑟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𝑜𝑓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1}</m:t>
                    </m:r>
                  </m:oMath>
                </a14:m>
                <a:endParaRPr lang="en-US" dirty="0"/>
              </a:p>
              <a:p>
                <a:r>
                  <a:rPr lang="en-US" b="0" dirty="0"/>
                  <a:t>States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/>
                  <a:t>: have seen even </a:t>
                </a:r>
                <a:r>
                  <a:rPr lang="en-US" dirty="0" err="1"/>
                  <a:t>num</a:t>
                </a:r>
                <a:r>
                  <a:rPr lang="en-US" dirty="0"/>
                  <a:t> of 0 and 1 both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: have seen even </a:t>
                </a:r>
                <a:r>
                  <a:rPr lang="en-US" dirty="0" err="1"/>
                  <a:t>num</a:t>
                </a:r>
                <a:r>
                  <a:rPr lang="en-US" dirty="0"/>
                  <a:t> of 0 and odd </a:t>
                </a:r>
                <a:r>
                  <a:rPr lang="en-US" dirty="0" err="1"/>
                  <a:t>num</a:t>
                </a:r>
                <a:r>
                  <a:rPr lang="en-US" dirty="0"/>
                  <a:t> of 1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: have seen odd </a:t>
                </a:r>
                <a:r>
                  <a:rPr lang="en-US" dirty="0" err="1"/>
                  <a:t>num</a:t>
                </a:r>
                <a:r>
                  <a:rPr lang="en-US" dirty="0"/>
                  <a:t> of 0 and even </a:t>
                </a:r>
                <a:r>
                  <a:rPr lang="en-US" dirty="0" err="1"/>
                  <a:t>num</a:t>
                </a:r>
                <a:r>
                  <a:rPr lang="en-US" dirty="0"/>
                  <a:t> of 1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dirty="0"/>
                  <a:t>: have seen odd </a:t>
                </a:r>
                <a:r>
                  <a:rPr lang="en-US" dirty="0" err="1"/>
                  <a:t>num</a:t>
                </a:r>
                <a:r>
                  <a:rPr lang="en-US" dirty="0"/>
                  <a:t> of 0 and 1 both</a:t>
                </a:r>
              </a:p>
              <a:p>
                <a:r>
                  <a:rPr lang="en-US" dirty="0"/>
                  <a:t>Transitions</a:t>
                </a: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7</a:t>
            </a:fld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表格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27789184"/>
                  </p:ext>
                </p:extLst>
              </p:nvPr>
            </p:nvGraphicFramePr>
            <p:xfrm>
              <a:off x="2743200" y="4708525"/>
              <a:ext cx="2331309" cy="18288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4735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41406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642552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05641"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0</a:t>
                          </a:r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1</a:t>
                          </a:r>
                        </a:p>
                      </a:txBody>
                      <a:tcPr anchor="ctr" anchorCtr="1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0564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∗→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0564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0564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0564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表格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27789184"/>
                  </p:ext>
                </p:extLst>
              </p:nvPr>
            </p:nvGraphicFramePr>
            <p:xfrm>
              <a:off x="2743200" y="4708525"/>
              <a:ext cx="2331309" cy="18288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47351"/>
                    <a:gridCol w="741406"/>
                    <a:gridCol w="642552"/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 anchorCtr="1"/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blipFill rotWithShape="0">
                          <a:blip r:embed="rId3"/>
                          <a:stretch>
                            <a:fillRect l="-1282" t="-108333" r="-148077" b="-31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blipFill rotWithShape="0">
                          <a:blip r:embed="rId3"/>
                          <a:stretch>
                            <a:fillRect l="-130579" t="-108333" r="-90909" b="-31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blipFill rotWithShape="0">
                          <a:blip r:embed="rId3"/>
                          <a:stretch>
                            <a:fillRect l="-263208" t="-108333" r="-3774" b="-311667"/>
                          </a:stretch>
                        </a:blipFill>
                      </a:tcPr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blipFill rotWithShape="0">
                          <a:blip r:embed="rId3"/>
                          <a:stretch>
                            <a:fillRect l="-1282" t="-204918" r="-148077" b="-2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blipFill rotWithShape="0">
                          <a:blip r:embed="rId3"/>
                          <a:stretch>
                            <a:fillRect l="-130579" t="-204918" r="-90909" b="-2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blipFill rotWithShape="0">
                          <a:blip r:embed="rId3"/>
                          <a:stretch>
                            <a:fillRect l="-263208" t="-204918" r="-3774" b="-206557"/>
                          </a:stretch>
                        </a:blipFill>
                      </a:tcPr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blipFill rotWithShape="0">
                          <a:blip r:embed="rId3"/>
                          <a:stretch>
                            <a:fillRect l="-1282" t="-310000" r="-148077" b="-11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blipFill rotWithShape="0">
                          <a:blip r:embed="rId3"/>
                          <a:stretch>
                            <a:fillRect l="-130579" t="-310000" r="-90909" b="-11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blipFill rotWithShape="0">
                          <a:blip r:embed="rId3"/>
                          <a:stretch>
                            <a:fillRect l="-263208" t="-310000" r="-3774" b="-110000"/>
                          </a:stretch>
                        </a:blipFill>
                      </a:tcPr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blipFill rotWithShape="0">
                          <a:blip r:embed="rId3"/>
                          <a:stretch>
                            <a:fillRect l="-1282" t="-410000" r="-148077" b="-1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blipFill rotWithShape="0">
                          <a:blip r:embed="rId3"/>
                          <a:stretch>
                            <a:fillRect l="-130579" t="-410000" r="-90909" b="-1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blipFill rotWithShape="0">
                          <a:blip r:embed="rId3"/>
                          <a:stretch>
                            <a:fillRect l="-263208" t="-410000" r="-3774" b="-10000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7844227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Transition diagram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8</a:t>
            </a:fld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椭圆 4"/>
              <p:cNvSpPr/>
              <p:nvPr/>
            </p:nvSpPr>
            <p:spPr>
              <a:xfrm>
                <a:off x="2273643" y="2652584"/>
                <a:ext cx="724930" cy="724930"/>
              </a:xfrm>
              <a:prstGeom prst="ellipse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椭圆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3643" y="2652584"/>
                <a:ext cx="724930" cy="724930"/>
              </a:xfrm>
              <a:prstGeom prst="ellipse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椭圆 5"/>
              <p:cNvSpPr/>
              <p:nvPr/>
            </p:nvSpPr>
            <p:spPr>
              <a:xfrm>
                <a:off x="4738818" y="2652584"/>
                <a:ext cx="724930" cy="724930"/>
              </a:xfrm>
              <a:prstGeom prst="ellipse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椭圆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8818" y="2652584"/>
                <a:ext cx="724930" cy="724930"/>
              </a:xfrm>
              <a:prstGeom prst="ellipse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椭圆 8"/>
              <p:cNvSpPr/>
              <p:nvPr/>
            </p:nvSpPr>
            <p:spPr>
              <a:xfrm>
                <a:off x="4732642" y="4643310"/>
                <a:ext cx="724930" cy="724930"/>
              </a:xfrm>
              <a:prstGeom prst="ellipse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椭圆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2642" y="4643310"/>
                <a:ext cx="724930" cy="724930"/>
              </a:xfrm>
              <a:prstGeom prst="ellipse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椭圆 9"/>
              <p:cNvSpPr/>
              <p:nvPr/>
            </p:nvSpPr>
            <p:spPr>
              <a:xfrm>
                <a:off x="2270555" y="4643310"/>
                <a:ext cx="724930" cy="724930"/>
              </a:xfrm>
              <a:prstGeom prst="ellipse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椭圆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0555" y="4643310"/>
                <a:ext cx="724930" cy="724930"/>
              </a:xfrm>
              <a:prstGeom prst="ellipse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椭圆 10"/>
          <p:cNvSpPr/>
          <p:nvPr/>
        </p:nvSpPr>
        <p:spPr>
          <a:xfrm>
            <a:off x="2361970" y="2730028"/>
            <a:ext cx="542099" cy="570042"/>
          </a:xfrm>
          <a:prstGeom prst="ellipse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2" name="直接箭头连接符 11"/>
          <p:cNvCxnSpPr/>
          <p:nvPr/>
        </p:nvCxnSpPr>
        <p:spPr>
          <a:xfrm>
            <a:off x="1738184" y="3015048"/>
            <a:ext cx="529282" cy="0"/>
          </a:xfrm>
          <a:prstGeom prst="straightConnector1">
            <a:avLst/>
          </a:prstGeom>
          <a:ln w="28575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箭头连接符 42"/>
          <p:cNvCxnSpPr/>
          <p:nvPr/>
        </p:nvCxnSpPr>
        <p:spPr>
          <a:xfrm>
            <a:off x="3069507" y="2824763"/>
            <a:ext cx="1602260" cy="0"/>
          </a:xfrm>
          <a:prstGeom prst="straightConnector1">
            <a:avLst/>
          </a:prstGeom>
          <a:ln w="28575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箭头连接符 44"/>
          <p:cNvCxnSpPr/>
          <p:nvPr/>
        </p:nvCxnSpPr>
        <p:spPr>
          <a:xfrm>
            <a:off x="3069507" y="4810082"/>
            <a:ext cx="1602260" cy="0"/>
          </a:xfrm>
          <a:prstGeom prst="straightConnector1">
            <a:avLst/>
          </a:prstGeom>
          <a:ln w="28575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箭头连接符 45"/>
          <p:cNvCxnSpPr/>
          <p:nvPr/>
        </p:nvCxnSpPr>
        <p:spPr>
          <a:xfrm flipH="1">
            <a:off x="3060356" y="3184741"/>
            <a:ext cx="1583958" cy="0"/>
          </a:xfrm>
          <a:prstGeom prst="straightConnector1">
            <a:avLst/>
          </a:prstGeom>
          <a:ln w="28575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箭头连接符 48"/>
          <p:cNvCxnSpPr/>
          <p:nvPr/>
        </p:nvCxnSpPr>
        <p:spPr>
          <a:xfrm flipH="1">
            <a:off x="3060356" y="5182416"/>
            <a:ext cx="1583958" cy="0"/>
          </a:xfrm>
          <a:prstGeom prst="straightConnector1">
            <a:avLst/>
          </a:prstGeom>
          <a:ln w="28575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箭头连接符 49"/>
          <p:cNvCxnSpPr/>
          <p:nvPr/>
        </p:nvCxnSpPr>
        <p:spPr>
          <a:xfrm flipV="1">
            <a:off x="2430162" y="3427941"/>
            <a:ext cx="690" cy="1164163"/>
          </a:xfrm>
          <a:prstGeom prst="straightConnector1">
            <a:avLst/>
          </a:prstGeom>
          <a:ln w="28575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箭头连接符 53"/>
          <p:cNvCxnSpPr/>
          <p:nvPr/>
        </p:nvCxnSpPr>
        <p:spPr>
          <a:xfrm flipV="1">
            <a:off x="5285263" y="3403754"/>
            <a:ext cx="0" cy="1188350"/>
          </a:xfrm>
          <a:prstGeom prst="straightConnector1">
            <a:avLst/>
          </a:prstGeom>
          <a:ln w="28575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箭头连接符 54"/>
          <p:cNvCxnSpPr/>
          <p:nvPr/>
        </p:nvCxnSpPr>
        <p:spPr>
          <a:xfrm>
            <a:off x="2825578" y="3454958"/>
            <a:ext cx="3" cy="1139976"/>
          </a:xfrm>
          <a:prstGeom prst="straightConnector1">
            <a:avLst/>
          </a:prstGeom>
          <a:ln w="28575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箭头连接符 60"/>
          <p:cNvCxnSpPr/>
          <p:nvPr/>
        </p:nvCxnSpPr>
        <p:spPr>
          <a:xfrm>
            <a:off x="4874056" y="3452128"/>
            <a:ext cx="3" cy="1139976"/>
          </a:xfrm>
          <a:prstGeom prst="straightConnector1">
            <a:avLst/>
          </a:prstGeom>
          <a:ln w="28575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文本框 62"/>
          <p:cNvSpPr txBox="1"/>
          <p:nvPr/>
        </p:nvSpPr>
        <p:spPr>
          <a:xfrm>
            <a:off x="3714184" y="244307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64" name="文本框 63"/>
          <p:cNvSpPr txBox="1"/>
          <p:nvPr/>
        </p:nvSpPr>
        <p:spPr>
          <a:xfrm>
            <a:off x="3714184" y="3269217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65" name="文本框 64"/>
          <p:cNvSpPr txBox="1"/>
          <p:nvPr/>
        </p:nvSpPr>
        <p:spPr>
          <a:xfrm>
            <a:off x="3714184" y="436944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66" name="文本框 65"/>
          <p:cNvSpPr txBox="1"/>
          <p:nvPr/>
        </p:nvSpPr>
        <p:spPr>
          <a:xfrm>
            <a:off x="3714184" y="525382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67" name="文本框 66"/>
          <p:cNvSpPr txBox="1"/>
          <p:nvPr/>
        </p:nvSpPr>
        <p:spPr>
          <a:xfrm>
            <a:off x="2035436" y="382574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68" name="文本框 67"/>
          <p:cNvSpPr txBox="1"/>
          <p:nvPr/>
        </p:nvSpPr>
        <p:spPr>
          <a:xfrm>
            <a:off x="2902532" y="384387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69" name="文本框 68"/>
          <p:cNvSpPr txBox="1"/>
          <p:nvPr/>
        </p:nvSpPr>
        <p:spPr>
          <a:xfrm>
            <a:off x="4484069" y="380983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70" name="文本框 69"/>
          <p:cNvSpPr txBox="1"/>
          <p:nvPr/>
        </p:nvSpPr>
        <p:spPr>
          <a:xfrm>
            <a:off x="5385156" y="382146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71" name="文本框 70"/>
          <p:cNvSpPr txBox="1"/>
          <p:nvPr/>
        </p:nvSpPr>
        <p:spPr>
          <a:xfrm>
            <a:off x="1516185" y="2545362"/>
            <a:ext cx="683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Start</a:t>
            </a:r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09810" y="2114388"/>
            <a:ext cx="5375875" cy="3874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9565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Design a DFA to accept all strings that start and end with a or start and end with b for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={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dirty="0"/>
                  <a:t>.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 r="-18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9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7610" y="2405448"/>
            <a:ext cx="4858354" cy="3818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9826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课堂练习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给出接受以下语言的</a:t>
            </a:r>
            <a:r>
              <a:rPr lang="en-US" altLang="zh-CN" dirty="0"/>
              <a:t>DFA</a:t>
            </a:r>
          </a:p>
          <a:p>
            <a:pPr marL="914400" lvl="1" indent="-457200">
              <a:buFont typeface="+mj-lt"/>
              <a:buAutoNum type="arabicPeriod"/>
            </a:pPr>
            <a:r>
              <a:rPr lang="zh-CN" altLang="en-US" dirty="0"/>
              <a:t>所有以</a:t>
            </a:r>
            <a:r>
              <a:rPr lang="en-US" altLang="zh-CN" dirty="0"/>
              <a:t>01</a:t>
            </a:r>
            <a:r>
              <a:rPr lang="zh-CN" altLang="en-US" dirty="0"/>
              <a:t>结尾的串</a:t>
            </a:r>
            <a:endParaRPr lang="en-US" altLang="zh-CN" dirty="0"/>
          </a:p>
          <a:p>
            <a:pPr marL="914400" lvl="1" indent="-457200">
              <a:buFont typeface="+mj-lt"/>
              <a:buAutoNum type="arabicPeriod"/>
            </a:pPr>
            <a:r>
              <a:rPr lang="zh-CN" altLang="en-US" dirty="0"/>
              <a:t>所有串都含有</a:t>
            </a:r>
            <a:r>
              <a:rPr lang="en-US" altLang="zh-CN" dirty="0"/>
              <a:t>011</a:t>
            </a:r>
            <a:r>
              <a:rPr lang="zh-CN" altLang="en-US" dirty="0"/>
              <a:t>子串</a:t>
            </a:r>
            <a:endParaRPr lang="en-US" altLang="zh-CN" dirty="0"/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0</a:t>
            </a:r>
            <a:r>
              <a:rPr lang="zh-CN" altLang="en-US" dirty="0"/>
              <a:t>的个数被</a:t>
            </a:r>
            <a:r>
              <a:rPr lang="en-US" altLang="zh-CN" dirty="0"/>
              <a:t>3</a:t>
            </a:r>
            <a:r>
              <a:rPr lang="zh-CN" altLang="en-US" dirty="0"/>
              <a:t>整除，</a:t>
            </a:r>
            <a:r>
              <a:rPr lang="en-US" altLang="zh-CN" dirty="0"/>
              <a:t>1</a:t>
            </a:r>
            <a:r>
              <a:rPr lang="zh-CN" altLang="en-US" dirty="0"/>
              <a:t>的个数被</a:t>
            </a:r>
            <a:r>
              <a:rPr lang="en-US" altLang="zh-CN" dirty="0"/>
              <a:t>2</a:t>
            </a:r>
            <a:r>
              <a:rPr lang="zh-CN" altLang="en-US" dirty="0"/>
              <a:t>整除的串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10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02660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答案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1. </a:t>
            </a:r>
            <a:r>
              <a:rPr lang="zh-CN" altLang="en-US" dirty="0"/>
              <a:t>所有以</a:t>
            </a:r>
            <a:r>
              <a:rPr lang="en-US" altLang="zh-CN" dirty="0"/>
              <a:t>01</a:t>
            </a:r>
            <a:r>
              <a:rPr lang="zh-CN" altLang="en-US" dirty="0"/>
              <a:t>结尾的串</a:t>
            </a:r>
            <a:r>
              <a:rPr lang="en-US" dirty="0"/>
              <a:t>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11</a:t>
            </a:fld>
            <a:endParaRPr lang="zh-CN" altLang="en-US" dirty="0"/>
          </a:p>
        </p:txBody>
      </p:sp>
      <p:grpSp>
        <p:nvGrpSpPr>
          <p:cNvPr id="49" name="组合 48"/>
          <p:cNvGrpSpPr/>
          <p:nvPr/>
        </p:nvGrpSpPr>
        <p:grpSpPr>
          <a:xfrm>
            <a:off x="1559207" y="2330675"/>
            <a:ext cx="3948301" cy="1806658"/>
            <a:chOff x="1559207" y="2330675"/>
            <a:chExt cx="3948301" cy="180665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椭圆 5"/>
                <p:cNvSpPr/>
                <p:nvPr/>
              </p:nvSpPr>
              <p:spPr>
                <a:xfrm>
                  <a:off x="2361822" y="2987225"/>
                  <a:ext cx="475766" cy="457355"/>
                </a:xfrm>
                <a:prstGeom prst="ellipse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 anchorCtr="1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" name="椭圆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61822" y="2987225"/>
                  <a:ext cx="475766" cy="457355"/>
                </a:xfrm>
                <a:prstGeom prst="ellipse">
                  <a:avLst/>
                </a:prstGeom>
                <a:blipFill rotWithShape="0"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椭圆 6"/>
                <p:cNvSpPr/>
                <p:nvPr/>
              </p:nvSpPr>
              <p:spPr>
                <a:xfrm>
                  <a:off x="3720058" y="2987225"/>
                  <a:ext cx="475766" cy="457355"/>
                </a:xfrm>
                <a:prstGeom prst="ellipse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 anchorCtr="1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" name="椭圆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20058" y="2987225"/>
                  <a:ext cx="475766" cy="457355"/>
                </a:xfrm>
                <a:prstGeom prst="ellipse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椭圆 7"/>
                <p:cNvSpPr/>
                <p:nvPr/>
              </p:nvSpPr>
              <p:spPr>
                <a:xfrm>
                  <a:off x="5031742" y="2985765"/>
                  <a:ext cx="475766" cy="457355"/>
                </a:xfrm>
                <a:prstGeom prst="ellipse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8" name="椭圆 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31742" y="2985765"/>
                  <a:ext cx="475766" cy="457355"/>
                </a:xfrm>
                <a:prstGeom prst="ellipse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" name="直接箭头连接符 8"/>
            <p:cNvCxnSpPr>
              <a:endCxn id="6" idx="2"/>
            </p:cNvCxnSpPr>
            <p:nvPr/>
          </p:nvCxnSpPr>
          <p:spPr>
            <a:xfrm>
              <a:off x="1906756" y="3215903"/>
              <a:ext cx="455065" cy="0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箭头连接符 9"/>
            <p:cNvCxnSpPr>
              <a:stCxn id="6" idx="6"/>
              <a:endCxn id="7" idx="2"/>
            </p:cNvCxnSpPr>
            <p:nvPr/>
          </p:nvCxnSpPr>
          <p:spPr>
            <a:xfrm>
              <a:off x="2837588" y="3215903"/>
              <a:ext cx="882469" cy="0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箭头连接符 10"/>
            <p:cNvCxnSpPr>
              <a:endCxn id="8" idx="2"/>
            </p:cNvCxnSpPr>
            <p:nvPr/>
          </p:nvCxnSpPr>
          <p:spPr>
            <a:xfrm>
              <a:off x="4198585" y="3214443"/>
              <a:ext cx="833156" cy="0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文本框 13"/>
                <p:cNvSpPr txBox="1"/>
                <p:nvPr/>
              </p:nvSpPr>
              <p:spPr>
                <a:xfrm>
                  <a:off x="3102523" y="3159543"/>
                  <a:ext cx="351205" cy="33072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4" name="文本框 1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02523" y="3159543"/>
                  <a:ext cx="351205" cy="330724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b="-545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文本框 14"/>
                <p:cNvSpPr txBox="1"/>
                <p:nvPr/>
              </p:nvSpPr>
              <p:spPr>
                <a:xfrm>
                  <a:off x="4368612" y="2868806"/>
                  <a:ext cx="351205" cy="33072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5" name="文本框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68612" y="2868806"/>
                  <a:ext cx="351205" cy="330724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b="-740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7" name="文本框 16"/>
            <p:cNvSpPr txBox="1"/>
            <p:nvPr/>
          </p:nvSpPr>
          <p:spPr>
            <a:xfrm>
              <a:off x="1559207" y="3182218"/>
              <a:ext cx="636409" cy="3307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Start</a:t>
              </a:r>
              <a:endParaRPr lang="zh-CN" altLang="en-US" dirty="0"/>
            </a:p>
          </p:txBody>
        </p:sp>
        <p:sp>
          <p:nvSpPr>
            <p:cNvPr id="18" name="椭圆 17"/>
            <p:cNvSpPr/>
            <p:nvPr/>
          </p:nvSpPr>
          <p:spPr>
            <a:xfrm>
              <a:off x="5078890" y="3023824"/>
              <a:ext cx="381514" cy="385655"/>
            </a:xfrm>
            <a:prstGeom prst="ellipse">
              <a:avLst/>
            </a:prstGeom>
            <a:noFill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文本框 21"/>
                <p:cNvSpPr txBox="1"/>
                <p:nvPr/>
              </p:nvSpPr>
              <p:spPr>
                <a:xfrm>
                  <a:off x="3788688" y="2330675"/>
                  <a:ext cx="351205" cy="33072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2" name="文本框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88688" y="2330675"/>
                  <a:ext cx="351205" cy="330724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b="-545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文本框 23"/>
                <p:cNvSpPr txBox="1"/>
                <p:nvPr/>
              </p:nvSpPr>
              <p:spPr>
                <a:xfrm>
                  <a:off x="4406449" y="3355517"/>
                  <a:ext cx="351205" cy="33072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4" name="文本框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06449" y="3355517"/>
                  <a:ext cx="351205" cy="330724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b="-545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5" name="曲线连接符 24"/>
            <p:cNvCxnSpPr>
              <a:stCxn id="6" idx="7"/>
              <a:endCxn id="6" idx="1"/>
            </p:cNvCxnSpPr>
            <p:nvPr/>
          </p:nvCxnSpPr>
          <p:spPr>
            <a:xfrm rot="16200000" flipV="1">
              <a:off x="2599705" y="2885994"/>
              <a:ext cx="12700" cy="336418"/>
            </a:xfrm>
            <a:prstGeom prst="curvedConnector3">
              <a:avLst>
                <a:gd name="adj1" fmla="val 2846307"/>
              </a:avLst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文本框 25"/>
                <p:cNvSpPr txBox="1"/>
                <p:nvPr/>
              </p:nvSpPr>
              <p:spPr>
                <a:xfrm>
                  <a:off x="2409246" y="2355100"/>
                  <a:ext cx="351205" cy="33072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6" name="文本框 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09246" y="2355100"/>
                  <a:ext cx="351205" cy="330724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b="-545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0" name="曲线连接符 29"/>
            <p:cNvCxnSpPr>
              <a:stCxn id="8" idx="4"/>
              <a:endCxn id="6" idx="4"/>
            </p:cNvCxnSpPr>
            <p:nvPr/>
          </p:nvCxnSpPr>
          <p:spPr>
            <a:xfrm rot="5400000">
              <a:off x="3933935" y="2108890"/>
              <a:ext cx="1460" cy="2669920"/>
            </a:xfrm>
            <a:prstGeom prst="curvedConnector3">
              <a:avLst>
                <a:gd name="adj1" fmla="val 24785274"/>
              </a:avLst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文本框 33"/>
                <p:cNvSpPr txBox="1"/>
                <p:nvPr/>
              </p:nvSpPr>
              <p:spPr>
                <a:xfrm>
                  <a:off x="3774945" y="3806609"/>
                  <a:ext cx="351205" cy="33072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4" name="文本框 3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74945" y="3806609"/>
                  <a:ext cx="351205" cy="330724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 b="-545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6" name="直接箭头连接符 35"/>
            <p:cNvCxnSpPr>
              <a:stCxn id="8" idx="3"/>
              <a:endCxn id="7" idx="5"/>
            </p:cNvCxnSpPr>
            <p:nvPr/>
          </p:nvCxnSpPr>
          <p:spPr>
            <a:xfrm flipH="1">
              <a:off x="4126150" y="3376142"/>
              <a:ext cx="975266" cy="1460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曲线连接符 44"/>
            <p:cNvCxnSpPr>
              <a:stCxn id="7" idx="7"/>
              <a:endCxn id="7" idx="1"/>
            </p:cNvCxnSpPr>
            <p:nvPr/>
          </p:nvCxnSpPr>
          <p:spPr>
            <a:xfrm rot="16200000" flipV="1">
              <a:off x="3957941" y="2885994"/>
              <a:ext cx="12700" cy="336418"/>
            </a:xfrm>
            <a:prstGeom prst="curvedConnector3">
              <a:avLst>
                <a:gd name="adj1" fmla="val 2846307"/>
              </a:avLst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811954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答案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2. </a:t>
            </a:r>
            <a:r>
              <a:rPr lang="zh-CN" altLang="en-US" dirty="0"/>
              <a:t>所有串都含有</a:t>
            </a:r>
            <a:r>
              <a:rPr lang="en-US" altLang="zh-CN" dirty="0"/>
              <a:t>011</a:t>
            </a:r>
            <a:r>
              <a:rPr lang="zh-CN" altLang="en-US" dirty="0"/>
              <a:t>子串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12</a:t>
            </a:fld>
            <a:endParaRPr lang="zh-CN" altLang="en-US" dirty="0"/>
          </a:p>
        </p:txBody>
      </p:sp>
      <p:grpSp>
        <p:nvGrpSpPr>
          <p:cNvPr id="54" name="组合 53"/>
          <p:cNvGrpSpPr/>
          <p:nvPr/>
        </p:nvGrpSpPr>
        <p:grpSpPr>
          <a:xfrm>
            <a:off x="1468590" y="2426177"/>
            <a:ext cx="5508859" cy="1544565"/>
            <a:chOff x="1636501" y="1986774"/>
            <a:chExt cx="5913885" cy="172487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椭圆 4"/>
                <p:cNvSpPr/>
                <p:nvPr/>
              </p:nvSpPr>
              <p:spPr>
                <a:xfrm>
                  <a:off x="2498126" y="2594919"/>
                  <a:ext cx="510746" cy="510746"/>
                </a:xfrm>
                <a:prstGeom prst="ellipse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 anchorCtr="1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" name="椭圆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98126" y="2594919"/>
                  <a:ext cx="510746" cy="510746"/>
                </a:xfrm>
                <a:prstGeom prst="ellipse">
                  <a:avLst/>
                </a:prstGeom>
                <a:blipFill rotWithShape="0">
                  <a:blip r:embed="rId2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椭圆 5"/>
                <p:cNvSpPr/>
                <p:nvPr/>
              </p:nvSpPr>
              <p:spPr>
                <a:xfrm>
                  <a:off x="3956223" y="2594919"/>
                  <a:ext cx="510746" cy="510746"/>
                </a:xfrm>
                <a:prstGeom prst="ellipse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 anchorCtr="1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" name="椭圆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56223" y="2594919"/>
                  <a:ext cx="510746" cy="510746"/>
                </a:xfrm>
                <a:prstGeom prst="ellipse">
                  <a:avLst/>
                </a:prstGeom>
                <a:blipFill rotWithShape="0">
                  <a:blip r:embed="rId2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7" name="椭圆 6"/>
                <p:cNvSpPr/>
                <p:nvPr/>
              </p:nvSpPr>
              <p:spPr>
                <a:xfrm>
                  <a:off x="6677618" y="2594481"/>
                  <a:ext cx="510746" cy="510746"/>
                </a:xfrm>
                <a:prstGeom prst="ellipse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>
            <p:sp>
              <p:nvSpPr>
                <p:cNvPr id="7" name="椭圆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77618" y="2594481"/>
                  <a:ext cx="510746" cy="510746"/>
                </a:xfrm>
                <a:prstGeom prst="ellipse">
                  <a:avLst/>
                </a:prstGeom>
                <a:blipFill>
                  <a:blip r:embed="rId2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" name="直接箭头连接符 7"/>
            <p:cNvCxnSpPr>
              <a:endCxn id="5" idx="2"/>
            </p:cNvCxnSpPr>
            <p:nvPr/>
          </p:nvCxnSpPr>
          <p:spPr>
            <a:xfrm>
              <a:off x="2009603" y="2850292"/>
              <a:ext cx="488523" cy="0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箭头连接符 9"/>
            <p:cNvCxnSpPr>
              <a:stCxn id="5" idx="6"/>
              <a:endCxn id="6" idx="2"/>
            </p:cNvCxnSpPr>
            <p:nvPr/>
          </p:nvCxnSpPr>
          <p:spPr>
            <a:xfrm>
              <a:off x="3008872" y="2850292"/>
              <a:ext cx="947351" cy="0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箭头连接符 10"/>
            <p:cNvCxnSpPr>
              <a:stCxn id="33" idx="6"/>
              <a:endCxn id="7" idx="2"/>
            </p:cNvCxnSpPr>
            <p:nvPr/>
          </p:nvCxnSpPr>
          <p:spPr>
            <a:xfrm>
              <a:off x="5783206" y="2849854"/>
              <a:ext cx="894412" cy="0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曲线连接符 13"/>
            <p:cNvCxnSpPr>
              <a:stCxn id="6" idx="7"/>
              <a:endCxn id="6" idx="1"/>
            </p:cNvCxnSpPr>
            <p:nvPr/>
          </p:nvCxnSpPr>
          <p:spPr>
            <a:xfrm rot="16200000" flipV="1">
              <a:off x="4211322" y="2489140"/>
              <a:ext cx="14183" cy="361152"/>
            </a:xfrm>
            <a:prstGeom prst="curvedConnector3">
              <a:avLst>
                <a:gd name="adj1" fmla="val 2854213"/>
              </a:avLst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曲线连接符 14"/>
            <p:cNvCxnSpPr>
              <a:stCxn id="7" idx="7"/>
              <a:endCxn id="7" idx="1"/>
            </p:cNvCxnSpPr>
            <p:nvPr/>
          </p:nvCxnSpPr>
          <p:spPr>
            <a:xfrm rot="16200000" flipV="1">
              <a:off x="6932991" y="2488702"/>
              <a:ext cx="12700" cy="361152"/>
            </a:xfrm>
            <a:prstGeom prst="curvedConnector3">
              <a:avLst>
                <a:gd name="adj1" fmla="val 3297055"/>
              </a:avLst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文本框 16"/>
                <p:cNvSpPr txBox="1"/>
                <p:nvPr/>
              </p:nvSpPr>
              <p:spPr>
                <a:xfrm>
                  <a:off x="3300385" y="2493703"/>
                  <a:ext cx="37702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7" name="文本框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00385" y="2493703"/>
                  <a:ext cx="377026" cy="369332"/>
                </a:xfrm>
                <a:prstGeom prst="rect">
                  <a:avLst/>
                </a:prstGeom>
                <a:blipFill rotWithShape="0">
                  <a:blip r:embed="rId28"/>
                  <a:stretch>
                    <a:fillRect b="-545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文本框 17"/>
                <p:cNvSpPr txBox="1"/>
                <p:nvPr/>
              </p:nvSpPr>
              <p:spPr>
                <a:xfrm>
                  <a:off x="4652461" y="2462676"/>
                  <a:ext cx="37702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8" name="文本框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52461" y="2462676"/>
                  <a:ext cx="377026" cy="369332"/>
                </a:xfrm>
                <a:prstGeom prst="rect">
                  <a:avLst/>
                </a:prstGeom>
                <a:blipFill rotWithShape="0">
                  <a:blip r:embed="rId29"/>
                  <a:stretch>
                    <a:fillRect b="-740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文本框 21"/>
                <p:cNvSpPr txBox="1"/>
                <p:nvPr/>
              </p:nvSpPr>
              <p:spPr>
                <a:xfrm>
                  <a:off x="6997029" y="2006260"/>
                  <a:ext cx="55335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0,1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2" name="文本框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97029" y="2006260"/>
                  <a:ext cx="553357" cy="369332"/>
                </a:xfrm>
                <a:prstGeom prst="rect">
                  <a:avLst/>
                </a:prstGeom>
                <a:blipFill rotWithShape="0">
                  <a:blip r:embed="rId30"/>
                  <a:stretch>
                    <a:fillRect b="-740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4" name="文本框 23"/>
            <p:cNvSpPr txBox="1"/>
            <p:nvPr/>
          </p:nvSpPr>
          <p:spPr>
            <a:xfrm>
              <a:off x="1636501" y="2812675"/>
              <a:ext cx="6832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Start</a:t>
              </a:r>
              <a:endParaRPr lang="zh-CN" altLang="en-US" dirty="0"/>
            </a:p>
          </p:txBody>
        </p:sp>
        <p:sp>
          <p:nvSpPr>
            <p:cNvPr id="25" name="椭圆 24"/>
            <p:cNvSpPr/>
            <p:nvPr/>
          </p:nvSpPr>
          <p:spPr>
            <a:xfrm>
              <a:off x="6728233" y="2636983"/>
              <a:ext cx="409564" cy="430676"/>
            </a:xfrm>
            <a:prstGeom prst="ellipse">
              <a:avLst/>
            </a:prstGeom>
            <a:noFill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3" name="椭圆 32"/>
                <p:cNvSpPr/>
                <p:nvPr/>
              </p:nvSpPr>
              <p:spPr>
                <a:xfrm>
                  <a:off x="5272460" y="2594481"/>
                  <a:ext cx="510746" cy="510746"/>
                </a:xfrm>
                <a:prstGeom prst="ellipse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 anchorCtr="1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>
            <p:sp>
              <p:nvSpPr>
                <p:cNvPr id="33" name="椭圆 3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72460" y="2594481"/>
                  <a:ext cx="510746" cy="510746"/>
                </a:xfrm>
                <a:prstGeom prst="ellipse">
                  <a:avLst/>
                </a:prstGeom>
                <a:blipFill>
                  <a:blip r:embed="rId3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4" name="直接箭头连接符 33"/>
            <p:cNvCxnSpPr>
              <a:stCxn id="6" idx="6"/>
              <a:endCxn id="33" idx="2"/>
            </p:cNvCxnSpPr>
            <p:nvPr/>
          </p:nvCxnSpPr>
          <p:spPr>
            <a:xfrm flipV="1">
              <a:off x="4466969" y="2849854"/>
              <a:ext cx="805491" cy="438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文本框 37"/>
                <p:cNvSpPr txBox="1"/>
                <p:nvPr/>
              </p:nvSpPr>
              <p:spPr>
                <a:xfrm>
                  <a:off x="5960959" y="2443343"/>
                  <a:ext cx="37702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8" name="文本框 3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60959" y="2443343"/>
                  <a:ext cx="377026" cy="369332"/>
                </a:xfrm>
                <a:prstGeom prst="rect">
                  <a:avLst/>
                </a:prstGeom>
                <a:blipFill rotWithShape="0">
                  <a:blip r:embed="rId32"/>
                  <a:stretch>
                    <a:fillRect b="-740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文本框 42"/>
                <p:cNvSpPr txBox="1"/>
                <p:nvPr/>
              </p:nvSpPr>
              <p:spPr>
                <a:xfrm>
                  <a:off x="4210476" y="1986774"/>
                  <a:ext cx="37702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3" name="文本框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10476" y="1986774"/>
                  <a:ext cx="377027" cy="369332"/>
                </a:xfrm>
                <a:prstGeom prst="rect">
                  <a:avLst/>
                </a:prstGeom>
                <a:blipFill rotWithShape="0">
                  <a:blip r:embed="rId33"/>
                  <a:stretch>
                    <a:fillRect b="-740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4" name="曲线连接符 43"/>
            <p:cNvCxnSpPr>
              <a:stCxn id="33" idx="4"/>
              <a:endCxn id="6" idx="4"/>
            </p:cNvCxnSpPr>
            <p:nvPr/>
          </p:nvCxnSpPr>
          <p:spPr>
            <a:xfrm rot="5400000">
              <a:off x="4869496" y="2447328"/>
              <a:ext cx="438" cy="1316236"/>
            </a:xfrm>
            <a:prstGeom prst="curvedConnector3">
              <a:avLst>
                <a:gd name="adj1" fmla="val 58416327"/>
              </a:avLst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文本框 47"/>
                <p:cNvSpPr txBox="1"/>
                <p:nvPr/>
              </p:nvSpPr>
              <p:spPr>
                <a:xfrm>
                  <a:off x="4275434" y="3342316"/>
                  <a:ext cx="37702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8" name="文本框 4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75434" y="3342316"/>
                  <a:ext cx="377027" cy="369332"/>
                </a:xfrm>
                <a:prstGeom prst="rect">
                  <a:avLst/>
                </a:prstGeom>
                <a:blipFill rotWithShape="0">
                  <a:blip r:embed="rId34"/>
                  <a:stretch>
                    <a:fillRect b="-740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0" name="曲线连接符 49"/>
            <p:cNvCxnSpPr>
              <a:stCxn id="5" idx="0"/>
              <a:endCxn id="5" idx="2"/>
            </p:cNvCxnSpPr>
            <p:nvPr/>
          </p:nvCxnSpPr>
          <p:spPr>
            <a:xfrm rot="16200000" flipH="1" flipV="1">
              <a:off x="2498126" y="2594918"/>
              <a:ext cx="255373" cy="255373"/>
            </a:xfrm>
            <a:prstGeom prst="curvedConnector4">
              <a:avLst>
                <a:gd name="adj1" fmla="val -89516"/>
                <a:gd name="adj2" fmla="val 189516"/>
              </a:avLst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文本框 52"/>
                <p:cNvSpPr txBox="1"/>
                <p:nvPr/>
              </p:nvSpPr>
              <p:spPr>
                <a:xfrm>
                  <a:off x="2065351" y="2094017"/>
                  <a:ext cx="37702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3" name="文本框 5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65351" y="2094017"/>
                  <a:ext cx="377026" cy="369332"/>
                </a:xfrm>
                <a:prstGeom prst="rect">
                  <a:avLst/>
                </a:prstGeom>
                <a:blipFill rotWithShape="0">
                  <a:blip r:embed="rId35"/>
                  <a:stretch>
                    <a:fillRect b="-740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9242672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答案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3. 0</a:t>
            </a:r>
            <a:r>
              <a:rPr lang="zh-CN" altLang="en-US" dirty="0"/>
              <a:t>的个数被</a:t>
            </a:r>
            <a:r>
              <a:rPr lang="en-US" altLang="zh-CN" dirty="0"/>
              <a:t>3</a:t>
            </a:r>
            <a:r>
              <a:rPr lang="zh-CN" altLang="en-US" dirty="0"/>
              <a:t>整除，</a:t>
            </a:r>
            <a:r>
              <a:rPr lang="en-US" altLang="zh-CN" dirty="0"/>
              <a:t>1</a:t>
            </a:r>
            <a:r>
              <a:rPr lang="zh-CN" altLang="en-US" dirty="0"/>
              <a:t>的个数被</a:t>
            </a:r>
            <a:r>
              <a:rPr lang="en-US" altLang="zh-CN" dirty="0"/>
              <a:t>2</a:t>
            </a:r>
            <a:r>
              <a:rPr lang="zh-CN" altLang="en-US" dirty="0"/>
              <a:t>整除的串</a:t>
            </a:r>
            <a:endParaRPr lang="en-US" altLang="zh-CN" dirty="0"/>
          </a:p>
          <a:p>
            <a:endParaRPr lang="en-US" altLang="zh-CN" dirty="0"/>
          </a:p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13</a:t>
            </a:fld>
            <a:endParaRPr lang="zh-CN" altLang="en-US" dirty="0"/>
          </a:p>
        </p:txBody>
      </p:sp>
      <p:grpSp>
        <p:nvGrpSpPr>
          <p:cNvPr id="67" name="组合 66"/>
          <p:cNvGrpSpPr/>
          <p:nvPr/>
        </p:nvGrpSpPr>
        <p:grpSpPr>
          <a:xfrm>
            <a:off x="2190133" y="2131228"/>
            <a:ext cx="3893480" cy="4019439"/>
            <a:chOff x="2190134" y="2131229"/>
            <a:chExt cx="3456955" cy="356879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椭圆 4"/>
                <p:cNvSpPr/>
                <p:nvPr/>
              </p:nvSpPr>
              <p:spPr>
                <a:xfrm>
                  <a:off x="2967683" y="3122143"/>
                  <a:ext cx="510746" cy="510746"/>
                </a:xfrm>
                <a:prstGeom prst="ellipse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 anchorCtr="1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sSub>
                          <m:sSub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" name="椭圆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67683" y="3122143"/>
                  <a:ext cx="510746" cy="510746"/>
                </a:xfrm>
                <a:prstGeom prst="ellipse">
                  <a:avLst/>
                </a:prstGeom>
                <a:blipFill rotWithShape="0"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椭圆 6"/>
                <p:cNvSpPr/>
                <p:nvPr/>
              </p:nvSpPr>
              <p:spPr>
                <a:xfrm>
                  <a:off x="4897562" y="3129139"/>
                  <a:ext cx="510746" cy="510746"/>
                </a:xfrm>
                <a:prstGeom prst="ellipse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7" name="椭圆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97562" y="3129139"/>
                  <a:ext cx="510746" cy="510746"/>
                </a:xfrm>
                <a:prstGeom prst="ellipse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" name="直接箭头连接符 7"/>
            <p:cNvCxnSpPr>
              <a:endCxn id="5" idx="2"/>
            </p:cNvCxnSpPr>
            <p:nvPr/>
          </p:nvCxnSpPr>
          <p:spPr>
            <a:xfrm>
              <a:off x="2479160" y="3377516"/>
              <a:ext cx="488523" cy="0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椭圆 8"/>
                <p:cNvSpPr/>
                <p:nvPr/>
              </p:nvSpPr>
              <p:spPr>
                <a:xfrm>
                  <a:off x="3860643" y="4249495"/>
                  <a:ext cx="510746" cy="510746"/>
                </a:xfrm>
                <a:prstGeom prst="ellipse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sSub>
                          <m:sSub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9" name="椭圆 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60643" y="4249495"/>
                  <a:ext cx="510746" cy="510746"/>
                </a:xfrm>
                <a:prstGeom prst="ellipse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" name="直接箭头连接符 10"/>
            <p:cNvCxnSpPr>
              <a:stCxn id="5" idx="6"/>
              <a:endCxn id="7" idx="2"/>
            </p:cNvCxnSpPr>
            <p:nvPr/>
          </p:nvCxnSpPr>
          <p:spPr>
            <a:xfrm>
              <a:off x="3478429" y="3377516"/>
              <a:ext cx="1419133" cy="6996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箭头连接符 11"/>
            <p:cNvCxnSpPr>
              <a:stCxn id="9" idx="1"/>
              <a:endCxn id="5" idx="4"/>
            </p:cNvCxnSpPr>
            <p:nvPr/>
          </p:nvCxnSpPr>
          <p:spPr>
            <a:xfrm flipH="1" flipV="1">
              <a:off x="3223056" y="3632889"/>
              <a:ext cx="712384" cy="691403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箭头连接符 12"/>
            <p:cNvCxnSpPr>
              <a:stCxn id="7" idx="3"/>
              <a:endCxn id="9" idx="7"/>
            </p:cNvCxnSpPr>
            <p:nvPr/>
          </p:nvCxnSpPr>
          <p:spPr>
            <a:xfrm flipH="1">
              <a:off x="4296592" y="3565088"/>
              <a:ext cx="675767" cy="759204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文本框 16"/>
                <p:cNvSpPr txBox="1"/>
                <p:nvPr/>
              </p:nvSpPr>
              <p:spPr>
                <a:xfrm>
                  <a:off x="3935440" y="2995073"/>
                  <a:ext cx="314829" cy="30059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17" name="文本框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35440" y="2995073"/>
                  <a:ext cx="377026" cy="369332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文本框 18"/>
                <p:cNvSpPr txBox="1"/>
                <p:nvPr/>
              </p:nvSpPr>
              <p:spPr>
                <a:xfrm>
                  <a:off x="3292510" y="3825812"/>
                  <a:ext cx="314829" cy="30059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19" name="文本框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92510" y="3825812"/>
                  <a:ext cx="377026" cy="369332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4" name="文本框 23"/>
            <p:cNvSpPr txBox="1"/>
            <p:nvPr/>
          </p:nvSpPr>
          <p:spPr>
            <a:xfrm>
              <a:off x="2190134" y="3362061"/>
              <a:ext cx="556787" cy="3005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Start</a:t>
              </a:r>
              <a:endParaRPr lang="zh-CN" altLang="en-US" sz="1600" dirty="0"/>
            </a:p>
          </p:txBody>
        </p:sp>
        <p:sp>
          <p:nvSpPr>
            <p:cNvPr id="25" name="椭圆 24"/>
            <p:cNvSpPr/>
            <p:nvPr/>
          </p:nvSpPr>
          <p:spPr>
            <a:xfrm>
              <a:off x="3019610" y="3163403"/>
              <a:ext cx="409564" cy="430676"/>
            </a:xfrm>
            <a:prstGeom prst="ellipse">
              <a:avLst/>
            </a:prstGeom>
            <a:noFill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文本框 34"/>
                <p:cNvSpPr txBox="1"/>
                <p:nvPr/>
              </p:nvSpPr>
              <p:spPr>
                <a:xfrm>
                  <a:off x="4624794" y="3787288"/>
                  <a:ext cx="314829" cy="30059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35" name="文本框 3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24794" y="3787288"/>
                  <a:ext cx="377026" cy="369332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椭圆 37"/>
                <p:cNvSpPr/>
                <p:nvPr/>
              </p:nvSpPr>
              <p:spPr>
                <a:xfrm>
                  <a:off x="2967683" y="2131229"/>
                  <a:ext cx="510746" cy="510746"/>
                </a:xfrm>
                <a:prstGeom prst="ellipse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sSub>
                          <m:sSub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38" name="椭圆 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67683" y="2131229"/>
                  <a:ext cx="510746" cy="510746"/>
                </a:xfrm>
                <a:prstGeom prst="ellipse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椭圆 38"/>
                <p:cNvSpPr/>
                <p:nvPr/>
              </p:nvSpPr>
              <p:spPr>
                <a:xfrm>
                  <a:off x="4899623" y="2148440"/>
                  <a:ext cx="510746" cy="510746"/>
                </a:xfrm>
                <a:prstGeom prst="ellipse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39" name="椭圆 3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99623" y="2148440"/>
                  <a:ext cx="510746" cy="510746"/>
                </a:xfrm>
                <a:prstGeom prst="ellipse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椭圆 39"/>
                <p:cNvSpPr/>
                <p:nvPr/>
              </p:nvSpPr>
              <p:spPr>
                <a:xfrm>
                  <a:off x="3868580" y="5189275"/>
                  <a:ext cx="510746" cy="510746"/>
                </a:xfrm>
                <a:prstGeom prst="ellipse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sSub>
                          <m:sSub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40" name="椭圆 3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68580" y="5189275"/>
                  <a:ext cx="510746" cy="510746"/>
                </a:xfrm>
                <a:prstGeom prst="ellipse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1" name="直接箭头连接符 40"/>
            <p:cNvCxnSpPr>
              <a:stCxn id="5" idx="1"/>
              <a:endCxn id="38" idx="3"/>
            </p:cNvCxnSpPr>
            <p:nvPr/>
          </p:nvCxnSpPr>
          <p:spPr>
            <a:xfrm flipV="1">
              <a:off x="3042480" y="2567178"/>
              <a:ext cx="0" cy="629762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箭头连接符 43"/>
            <p:cNvCxnSpPr>
              <a:stCxn id="7" idx="1"/>
              <a:endCxn id="39" idx="3"/>
            </p:cNvCxnSpPr>
            <p:nvPr/>
          </p:nvCxnSpPr>
          <p:spPr>
            <a:xfrm flipV="1">
              <a:off x="4972359" y="2584389"/>
              <a:ext cx="2061" cy="619547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箭头连接符 46"/>
            <p:cNvCxnSpPr>
              <a:stCxn id="38" idx="5"/>
              <a:endCxn id="5" idx="7"/>
            </p:cNvCxnSpPr>
            <p:nvPr/>
          </p:nvCxnSpPr>
          <p:spPr>
            <a:xfrm>
              <a:off x="3403632" y="2567178"/>
              <a:ext cx="0" cy="629762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箭头连接符 49"/>
            <p:cNvCxnSpPr>
              <a:stCxn id="39" idx="5"/>
              <a:endCxn id="7" idx="7"/>
            </p:cNvCxnSpPr>
            <p:nvPr/>
          </p:nvCxnSpPr>
          <p:spPr>
            <a:xfrm flipH="1">
              <a:off x="5333511" y="2584389"/>
              <a:ext cx="2061" cy="619547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箭头连接符 54"/>
            <p:cNvCxnSpPr>
              <a:stCxn id="9" idx="3"/>
              <a:endCxn id="40" idx="1"/>
            </p:cNvCxnSpPr>
            <p:nvPr/>
          </p:nvCxnSpPr>
          <p:spPr>
            <a:xfrm>
              <a:off x="3935440" y="4685444"/>
              <a:ext cx="7937" cy="578628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箭头连接符 57"/>
            <p:cNvCxnSpPr>
              <a:stCxn id="40" idx="7"/>
              <a:endCxn id="9" idx="5"/>
            </p:cNvCxnSpPr>
            <p:nvPr/>
          </p:nvCxnSpPr>
          <p:spPr>
            <a:xfrm flipH="1" flipV="1">
              <a:off x="4296592" y="4685444"/>
              <a:ext cx="7937" cy="578628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1" name="文本框 60"/>
                <p:cNvSpPr txBox="1"/>
                <p:nvPr/>
              </p:nvSpPr>
              <p:spPr>
                <a:xfrm>
                  <a:off x="2636873" y="2672589"/>
                  <a:ext cx="314829" cy="30059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61" name="文本框 6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36873" y="2672589"/>
                  <a:ext cx="377026" cy="369332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文本框 61"/>
                <p:cNvSpPr txBox="1"/>
                <p:nvPr/>
              </p:nvSpPr>
              <p:spPr>
                <a:xfrm>
                  <a:off x="3387026" y="2672589"/>
                  <a:ext cx="314829" cy="30059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62" name="文本框 6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87026" y="2672589"/>
                  <a:ext cx="377026" cy="369332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文本框 62"/>
                <p:cNvSpPr txBox="1"/>
                <p:nvPr/>
              </p:nvSpPr>
              <p:spPr>
                <a:xfrm>
                  <a:off x="4582052" y="2672589"/>
                  <a:ext cx="314829" cy="30059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63" name="文本框 6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82052" y="2672589"/>
                  <a:ext cx="377026" cy="369332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文本框 63"/>
                <p:cNvSpPr txBox="1"/>
                <p:nvPr/>
              </p:nvSpPr>
              <p:spPr>
                <a:xfrm>
                  <a:off x="5332260" y="2672589"/>
                  <a:ext cx="314829" cy="30059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64" name="文本框 6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32260" y="2672589"/>
                  <a:ext cx="377026" cy="369332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文本框 64"/>
                <p:cNvSpPr txBox="1"/>
                <p:nvPr/>
              </p:nvSpPr>
              <p:spPr>
                <a:xfrm>
                  <a:off x="3569729" y="4764764"/>
                  <a:ext cx="314829" cy="30059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65" name="文本框 6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69729" y="4764764"/>
                  <a:ext cx="377026" cy="369332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文本框 65"/>
                <p:cNvSpPr txBox="1"/>
                <p:nvPr/>
              </p:nvSpPr>
              <p:spPr>
                <a:xfrm>
                  <a:off x="4299970" y="4764764"/>
                  <a:ext cx="314829" cy="30059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66" name="文本框 6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99970" y="4764764"/>
                  <a:ext cx="377026" cy="369332"/>
                </a:xfrm>
                <a:prstGeom prst="rect">
                  <a:avLst/>
                </a:prstGeom>
                <a:blipFill rotWithShape="0"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33" name="曲线连接符 32"/>
          <p:cNvCxnSpPr>
            <a:stCxn id="38" idx="0"/>
            <a:endCxn id="39" idx="0"/>
          </p:cNvCxnSpPr>
          <p:nvPr/>
        </p:nvCxnSpPr>
        <p:spPr>
          <a:xfrm rot="16200000" flipH="1">
            <a:off x="4431742" y="1052973"/>
            <a:ext cx="19384" cy="2175894"/>
          </a:xfrm>
          <a:prstGeom prst="curvedConnector3">
            <a:avLst>
              <a:gd name="adj1" fmla="val -1179323"/>
            </a:avLst>
          </a:prstGeom>
          <a:ln w="28575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曲线连接符 42"/>
          <p:cNvCxnSpPr>
            <a:stCxn id="39" idx="6"/>
            <a:endCxn id="40" idx="6"/>
          </p:cNvCxnSpPr>
          <p:nvPr/>
        </p:nvCxnSpPr>
        <p:spPr>
          <a:xfrm flipH="1">
            <a:off x="4655764" y="2438232"/>
            <a:ext cx="1161237" cy="3424815"/>
          </a:xfrm>
          <a:prstGeom prst="curvedConnector3">
            <a:avLst>
              <a:gd name="adj1" fmla="val -80470"/>
            </a:avLst>
          </a:prstGeom>
          <a:ln w="28575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曲线连接符 47"/>
          <p:cNvCxnSpPr>
            <a:stCxn id="40" idx="2"/>
            <a:endCxn id="38" idx="2"/>
          </p:cNvCxnSpPr>
          <p:nvPr/>
        </p:nvCxnSpPr>
        <p:spPr>
          <a:xfrm rot="10800000">
            <a:off x="3065868" y="2418849"/>
            <a:ext cx="1014657" cy="3444199"/>
          </a:xfrm>
          <a:prstGeom prst="curvedConnector3">
            <a:avLst>
              <a:gd name="adj1" fmla="val 211068"/>
            </a:avLst>
          </a:prstGeom>
          <a:ln w="28575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文本框 51"/>
              <p:cNvSpPr txBox="1"/>
              <p:nvPr/>
            </p:nvSpPr>
            <p:spPr>
              <a:xfrm>
                <a:off x="4262981" y="1960667"/>
                <a:ext cx="3545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2" name="文本框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2981" y="1960667"/>
                <a:ext cx="354584" cy="338554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文本框 52"/>
              <p:cNvSpPr txBox="1"/>
              <p:nvPr/>
            </p:nvSpPr>
            <p:spPr>
              <a:xfrm>
                <a:off x="6260441" y="4039793"/>
                <a:ext cx="3545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3" name="文本框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0441" y="4039793"/>
                <a:ext cx="354584" cy="338554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文本框 53"/>
              <p:cNvSpPr txBox="1"/>
              <p:nvPr/>
            </p:nvSpPr>
            <p:spPr>
              <a:xfrm>
                <a:off x="2012841" y="4004406"/>
                <a:ext cx="3545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4" name="文本框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2841" y="4004406"/>
                <a:ext cx="354584" cy="338554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715358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4337E6B-2B84-45EE-A9BC-4F1288B5A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作业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01CB475-5EBE-4A47-8655-ECAC73AE05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给出接受以下语言的</a:t>
            </a:r>
            <a:r>
              <a:rPr lang="en-US" altLang="zh-CN" dirty="0"/>
              <a:t>DFA</a:t>
            </a:r>
          </a:p>
          <a:p>
            <a:r>
              <a:rPr lang="zh-CN" altLang="en-US" dirty="0"/>
              <a:t>所有以</a:t>
            </a:r>
            <a:r>
              <a:rPr lang="en-US" altLang="zh-CN" dirty="0"/>
              <a:t>1</a:t>
            </a:r>
            <a:r>
              <a:rPr lang="zh-CN" altLang="en-US" dirty="0"/>
              <a:t>开头，能被</a:t>
            </a:r>
            <a:r>
              <a:rPr lang="en-US" altLang="zh-CN" dirty="0"/>
              <a:t>5</a:t>
            </a:r>
            <a:r>
              <a:rPr lang="zh-CN" altLang="en-US" dirty="0"/>
              <a:t>整除的二进制串，如</a:t>
            </a:r>
            <a:r>
              <a:rPr lang="en-US" altLang="zh-CN" dirty="0"/>
              <a:t>101, 1010, 1111</a:t>
            </a:r>
          </a:p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3EC4F38-9C97-4AE6-910D-1C724D33A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14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925741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不确定的有限状态自动机</a:t>
            </a:r>
            <a:r>
              <a:rPr lang="en-US" altLang="zh-CN" dirty="0"/>
              <a:t>(NFA)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000" dirty="0"/>
                  <a:t>An nondeterministic finite automaton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𝑁𝐹𝐴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Σ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dirty="0"/>
              </a:p>
              <a:p>
                <a:pPr lvl="1"/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1800" dirty="0"/>
                  <a:t> is a finite set of state</a:t>
                </a:r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800" b="0" i="0" smtClean="0"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sz="1800" dirty="0"/>
                  <a:t> is a finite set of input symbols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m:rPr>
                        <m:sty m:val="p"/>
                      </m:rPr>
                      <a:rPr lang="en-US" sz="1800" b="0" i="0" smtClean="0">
                        <a:latin typeface="Cambria Math" panose="02040503050406030204" pitchFamily="18" charset="0"/>
                      </a:rPr>
                      <m:t>Σ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sup>
                    </m:sSup>
                  </m:oMath>
                </a14:m>
                <a:r>
                  <a:rPr lang="en-US" sz="1800" dirty="0"/>
                  <a:t> is a transition function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1800" dirty="0"/>
                  <a:t> is a start state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1800" dirty="0"/>
                  <a:t> is a set of final (accepting) states</a:t>
                </a:r>
              </a:p>
              <a:p>
                <a:r>
                  <a:rPr lang="en-US" sz="2200" dirty="0"/>
                  <a:t>Example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={</m:t>
                    </m:r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sz="1800" dirty="0"/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800" b="0" i="0" smtClean="0">
                        <a:latin typeface="Cambria Math" panose="02040503050406030204" pitchFamily="18" charset="0"/>
                      </a:rPr>
                      <m:t>Σ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={0,1}</m:t>
                    </m:r>
                  </m:oMath>
                </a14:m>
                <a:endParaRPr lang="en-US" sz="1800" dirty="0"/>
              </a:p>
              <a:p>
                <a:pPr lvl="1"/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)={</m:t>
                    </m:r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1800" dirty="0"/>
                  <a:t>,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={</m:t>
                    </m:r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sz="1800" dirty="0"/>
              </a:p>
              <a:p>
                <a:pPr lvl="1"/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={</m:t>
                    </m:r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sz="1800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451" t="-6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15</a:t>
            </a:fld>
            <a:endParaRPr lang="zh-CN" altLang="en-US" dirty="0"/>
          </a:p>
        </p:txBody>
      </p:sp>
      <p:grpSp>
        <p:nvGrpSpPr>
          <p:cNvPr id="36" name="组合 35"/>
          <p:cNvGrpSpPr/>
          <p:nvPr/>
        </p:nvGrpSpPr>
        <p:grpSpPr>
          <a:xfrm>
            <a:off x="4777368" y="3613538"/>
            <a:ext cx="4187254" cy="1177311"/>
            <a:chOff x="1652354" y="4389543"/>
            <a:chExt cx="4187254" cy="117731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椭圆 4"/>
                <p:cNvSpPr/>
                <p:nvPr/>
              </p:nvSpPr>
              <p:spPr>
                <a:xfrm>
                  <a:off x="2412668" y="5056108"/>
                  <a:ext cx="510746" cy="510746"/>
                </a:xfrm>
                <a:prstGeom prst="ellipse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 anchorCtr="1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" name="椭圆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12668" y="5056108"/>
                  <a:ext cx="510746" cy="510746"/>
                </a:xfrm>
                <a:prstGeom prst="ellipse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椭圆 5"/>
                <p:cNvSpPr/>
                <p:nvPr/>
              </p:nvSpPr>
              <p:spPr>
                <a:xfrm>
                  <a:off x="3870765" y="5056108"/>
                  <a:ext cx="510746" cy="510746"/>
                </a:xfrm>
                <a:prstGeom prst="ellipse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 anchorCtr="1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" name="椭圆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70765" y="5056108"/>
                  <a:ext cx="510746" cy="510746"/>
                </a:xfrm>
                <a:prstGeom prst="ellipse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椭圆 6"/>
                <p:cNvSpPr/>
                <p:nvPr/>
              </p:nvSpPr>
              <p:spPr>
                <a:xfrm>
                  <a:off x="5328862" y="5056108"/>
                  <a:ext cx="510746" cy="510746"/>
                </a:xfrm>
                <a:prstGeom prst="ellipse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" name="椭圆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28862" y="5056108"/>
                  <a:ext cx="510746" cy="510746"/>
                </a:xfrm>
                <a:prstGeom prst="ellipse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" name="直接箭头连接符 7"/>
            <p:cNvCxnSpPr>
              <a:endCxn id="5" idx="2"/>
            </p:cNvCxnSpPr>
            <p:nvPr/>
          </p:nvCxnSpPr>
          <p:spPr>
            <a:xfrm>
              <a:off x="1924145" y="5311481"/>
              <a:ext cx="488523" cy="0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箭头连接符 9"/>
            <p:cNvCxnSpPr>
              <a:stCxn id="5" idx="6"/>
              <a:endCxn id="6" idx="2"/>
            </p:cNvCxnSpPr>
            <p:nvPr/>
          </p:nvCxnSpPr>
          <p:spPr>
            <a:xfrm>
              <a:off x="2923414" y="5311481"/>
              <a:ext cx="947351" cy="0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箭头连接符 10"/>
            <p:cNvCxnSpPr>
              <a:stCxn id="6" idx="6"/>
              <a:endCxn id="7" idx="2"/>
            </p:cNvCxnSpPr>
            <p:nvPr/>
          </p:nvCxnSpPr>
          <p:spPr>
            <a:xfrm>
              <a:off x="4381511" y="5311481"/>
              <a:ext cx="947351" cy="0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曲线连接符 13"/>
            <p:cNvCxnSpPr>
              <a:stCxn id="6" idx="1"/>
              <a:endCxn id="6" idx="7"/>
            </p:cNvCxnSpPr>
            <p:nvPr/>
          </p:nvCxnSpPr>
          <p:spPr>
            <a:xfrm rot="5400000" flipH="1" flipV="1">
              <a:off x="4126138" y="4950329"/>
              <a:ext cx="12700" cy="361152"/>
            </a:xfrm>
            <a:prstGeom prst="curvedConnector3">
              <a:avLst>
                <a:gd name="adj1" fmla="val 2927276"/>
              </a:avLst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文本框 16"/>
                <p:cNvSpPr txBox="1"/>
                <p:nvPr/>
              </p:nvSpPr>
              <p:spPr>
                <a:xfrm>
                  <a:off x="3205754" y="4909498"/>
                  <a:ext cx="38266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7" name="文本框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05754" y="4909498"/>
                  <a:ext cx="382669" cy="369332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文本框 17"/>
                <p:cNvSpPr txBox="1"/>
                <p:nvPr/>
              </p:nvSpPr>
              <p:spPr>
                <a:xfrm>
                  <a:off x="4663851" y="4871442"/>
                  <a:ext cx="378885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8" name="文本框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63851" y="4871442"/>
                  <a:ext cx="378885" cy="369332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文本框 20"/>
                <p:cNvSpPr txBox="1"/>
                <p:nvPr/>
              </p:nvSpPr>
              <p:spPr>
                <a:xfrm>
                  <a:off x="3951912" y="4389543"/>
                  <a:ext cx="378885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1" name="文本框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51912" y="4389543"/>
                  <a:ext cx="378885" cy="369332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3" name="文本框 22"/>
            <p:cNvSpPr txBox="1"/>
            <p:nvPr/>
          </p:nvSpPr>
          <p:spPr>
            <a:xfrm>
              <a:off x="1652354" y="4837219"/>
              <a:ext cx="6832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Start</a:t>
              </a:r>
              <a:endParaRPr lang="zh-CN" altLang="en-US" dirty="0"/>
            </a:p>
          </p:txBody>
        </p:sp>
        <p:sp>
          <p:nvSpPr>
            <p:cNvPr id="24" name="椭圆 23"/>
            <p:cNvSpPr/>
            <p:nvPr/>
          </p:nvSpPr>
          <p:spPr>
            <a:xfrm>
              <a:off x="5379477" y="5098610"/>
              <a:ext cx="409564" cy="430676"/>
            </a:xfrm>
            <a:prstGeom prst="ellipse">
              <a:avLst/>
            </a:prstGeom>
            <a:noFill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5" name="曲线连接符 24"/>
            <p:cNvCxnSpPr>
              <a:stCxn id="5" idx="1"/>
              <a:endCxn id="5" idx="7"/>
            </p:cNvCxnSpPr>
            <p:nvPr/>
          </p:nvCxnSpPr>
          <p:spPr>
            <a:xfrm rot="5400000" flipH="1" flipV="1">
              <a:off x="2668041" y="4950329"/>
              <a:ext cx="12700" cy="361152"/>
            </a:xfrm>
            <a:prstGeom prst="curvedConnector3">
              <a:avLst>
                <a:gd name="adj1" fmla="val 2859984"/>
              </a:avLst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文本框 28"/>
                <p:cNvSpPr txBox="1"/>
                <p:nvPr/>
              </p:nvSpPr>
              <p:spPr>
                <a:xfrm>
                  <a:off x="2483056" y="4389543"/>
                  <a:ext cx="38266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9" name="文本框 2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83056" y="4389543"/>
                  <a:ext cx="382669" cy="369332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7" name="表格 3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86221680"/>
                  </p:ext>
                </p:extLst>
              </p:nvPr>
            </p:nvGraphicFramePr>
            <p:xfrm>
              <a:off x="5618829" y="5046222"/>
              <a:ext cx="2476764" cy="14630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3924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71671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65851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05641"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r>
                            <a:rPr lang="en-US" b="0" dirty="0"/>
                            <a:t>a</a:t>
                          </a:r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r>
                            <a:rPr lang="en-US" b="0" dirty="0"/>
                            <a:t>b</a:t>
                          </a:r>
                        </a:p>
                      </a:txBody>
                      <a:tcPr anchor="ctr" anchorCtr="1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0564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{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}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∅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0564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∅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{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}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0564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∅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∅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7" name="表格 3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86221680"/>
                  </p:ext>
                </p:extLst>
              </p:nvPr>
            </p:nvGraphicFramePr>
            <p:xfrm>
              <a:off x="5618829" y="5046222"/>
              <a:ext cx="2476764" cy="14630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39242"/>
                    <a:gridCol w="871671"/>
                    <a:gridCol w="865851"/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r>
                            <a:rPr lang="en-US" b="0" dirty="0" smtClean="0"/>
                            <a:t>a</a:t>
                          </a:r>
                          <a:endParaRPr lang="en-US" b="0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r>
                            <a:rPr lang="en-US" b="0" dirty="0" smtClean="0"/>
                            <a:t>b</a:t>
                          </a:r>
                          <a:endParaRPr lang="en-US" b="0" dirty="0"/>
                        </a:p>
                      </a:txBody>
                      <a:tcPr anchor="ctr" anchorCtr="1"/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blipFill rotWithShape="0">
                          <a:blip r:embed="rId10"/>
                          <a:stretch>
                            <a:fillRect l="-820" t="-106557" r="-237705" b="-2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blipFill rotWithShape="0">
                          <a:blip r:embed="rId10"/>
                          <a:stretch>
                            <a:fillRect l="-86014" t="-106557" r="-102797" b="-2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blipFill rotWithShape="0">
                          <a:blip r:embed="rId10"/>
                          <a:stretch>
                            <a:fillRect l="-186014" t="-106557" r="-2797" b="-206557"/>
                          </a:stretch>
                        </a:blipFill>
                      </a:tcPr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blipFill rotWithShape="0">
                          <a:blip r:embed="rId10"/>
                          <a:stretch>
                            <a:fillRect l="-820" t="-210000" r="-237705" b="-11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blipFill rotWithShape="0">
                          <a:blip r:embed="rId10"/>
                          <a:stretch>
                            <a:fillRect l="-86014" t="-210000" r="-102797" b="-11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blipFill rotWithShape="0">
                          <a:blip r:embed="rId10"/>
                          <a:stretch>
                            <a:fillRect l="-186014" t="-210000" r="-2797" b="-110000"/>
                          </a:stretch>
                        </a:blipFill>
                      </a:tcPr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blipFill rotWithShape="0">
                          <a:blip r:embed="rId10"/>
                          <a:stretch>
                            <a:fillRect l="-820" t="-310000" r="-237705" b="-1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blipFill rotWithShape="0">
                          <a:blip r:embed="rId10"/>
                          <a:stretch>
                            <a:fillRect l="-86014" t="-310000" r="-102797" b="-1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blipFill rotWithShape="0">
                          <a:blip r:embed="rId10"/>
                          <a:stretch>
                            <a:fillRect l="-186014" t="-310000" r="-2797" b="-10000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40838393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NFA</a:t>
            </a:r>
            <a:r>
              <a:rPr lang="zh-CN" altLang="en-US" dirty="0"/>
              <a:t>接受的语言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CN" dirty="0"/>
                  <a:t>Extend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US" altLang="zh-CN" dirty="0"/>
                  <a:t> to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</m:acc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zh-CN" b="0" i="0" smtClean="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sup>
                    </m:sSup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</m:acc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≝{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</m:acc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𝑥𝑎</m:t>
                        </m:r>
                      </m:e>
                    </m:d>
                    <m:r>
                      <a:rPr lang="en-US" i="1" smtClean="0">
                        <a:latin typeface="Cambria Math" panose="02040503050406030204" pitchFamily="18" charset="0"/>
                      </a:rPr>
                      <m:t>≝</m:t>
                    </m:r>
                    <m:nary>
                      <m:naryPr>
                        <m:chr m:val="⋃"/>
                        <m:supHide m:val="on"/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∈</m:t>
                        </m:r>
                        <m:acc>
                          <m:accPr>
                            <m:chr m:val="̂"/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𝛿</m:t>
                            </m:r>
                          </m:e>
                        </m:acc>
                        <m:d>
                          <m:d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sub>
                      <m:sup/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𝛿</m:t>
                        </m:r>
                        <m:d>
                          <m:d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</m:e>
                    </m:nary>
                  </m:oMath>
                </a14:m>
                <a:endParaRPr lang="en-US" dirty="0"/>
              </a:p>
              <a:p>
                <a:r>
                  <a:rPr lang="en-US" dirty="0"/>
                  <a:t>A string is accepted by a NFA </a:t>
                </a:r>
                <a:r>
                  <a:rPr lang="en-US" dirty="0" err="1"/>
                  <a:t>iff</a:t>
                </a:r>
                <a:r>
                  <a:rPr lang="en-US" dirty="0"/>
                  <a:t> there exists a path corresponding to the string from the start state to a final state </a:t>
                </a:r>
              </a:p>
              <a:p>
                <a:r>
                  <a:rPr lang="en-US" dirty="0"/>
                  <a:t>Language accepted by a NFA N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</m:acc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∩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≠∅ }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531" r="-158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16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789175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Design a NFA to accept the following language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00</m:t>
                          </m:r>
                        </m: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11</m:t>
                          </m:r>
                        </m:e>
                      </m:d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17</a:t>
            </a:fld>
            <a:endParaRPr lang="zh-CN" altLang="en-US" dirty="0"/>
          </a:p>
        </p:txBody>
      </p:sp>
      <p:grpSp>
        <p:nvGrpSpPr>
          <p:cNvPr id="5" name="组合 4"/>
          <p:cNvGrpSpPr/>
          <p:nvPr/>
        </p:nvGrpSpPr>
        <p:grpSpPr>
          <a:xfrm>
            <a:off x="2111080" y="2445380"/>
            <a:ext cx="4187254" cy="3534629"/>
            <a:chOff x="2111080" y="2445380"/>
            <a:chExt cx="4187254" cy="3534629"/>
          </a:xfrm>
        </p:grpSpPr>
        <p:grpSp>
          <p:nvGrpSpPr>
            <p:cNvPr id="39" name="组合 38"/>
            <p:cNvGrpSpPr/>
            <p:nvPr/>
          </p:nvGrpSpPr>
          <p:grpSpPr>
            <a:xfrm>
              <a:off x="2111080" y="2507590"/>
              <a:ext cx="4187254" cy="3472419"/>
              <a:chOff x="2111080" y="2507590"/>
              <a:chExt cx="4187254" cy="3472419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" name="椭圆 5"/>
                  <p:cNvSpPr/>
                  <p:nvPr/>
                </p:nvSpPr>
                <p:spPr>
                  <a:xfrm>
                    <a:off x="2871394" y="3174155"/>
                    <a:ext cx="510746" cy="510746"/>
                  </a:xfrm>
                  <a:prstGeom prst="ellipse">
                    <a:avLst/>
                  </a:prstGeom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 anchorCtr="1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6" name="椭圆 5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871394" y="3174155"/>
                    <a:ext cx="510746" cy="510746"/>
                  </a:xfrm>
                  <a:prstGeom prst="ellipse">
                    <a:avLst/>
                  </a:prstGeom>
                  <a:blipFill rotWithShape="0"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" name="椭圆 6"/>
                  <p:cNvSpPr/>
                  <p:nvPr/>
                </p:nvSpPr>
                <p:spPr>
                  <a:xfrm>
                    <a:off x="4329491" y="3174155"/>
                    <a:ext cx="510746" cy="510746"/>
                  </a:xfrm>
                  <a:prstGeom prst="ellipse">
                    <a:avLst/>
                  </a:prstGeom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 anchorCtr="1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7" name="椭圆 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329491" y="3174155"/>
                    <a:ext cx="510746" cy="510746"/>
                  </a:xfrm>
                  <a:prstGeom prst="ellipse">
                    <a:avLst/>
                  </a:prstGeom>
                  <a:blipFill rotWithShape="0"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" name="椭圆 7"/>
                  <p:cNvSpPr/>
                  <p:nvPr/>
                </p:nvSpPr>
                <p:spPr>
                  <a:xfrm>
                    <a:off x="5787588" y="3174155"/>
                    <a:ext cx="510746" cy="510746"/>
                  </a:xfrm>
                  <a:prstGeom prst="ellipse">
                    <a:avLst/>
                  </a:prstGeom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8" name="椭圆 7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787588" y="3174155"/>
                    <a:ext cx="510746" cy="510746"/>
                  </a:xfrm>
                  <a:prstGeom prst="ellipse">
                    <a:avLst/>
                  </a:prstGeom>
                  <a:blipFill rotWithShape="0"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9" name="直接箭头连接符 8"/>
              <p:cNvCxnSpPr>
                <a:endCxn id="6" idx="2"/>
              </p:cNvCxnSpPr>
              <p:nvPr/>
            </p:nvCxnSpPr>
            <p:spPr>
              <a:xfrm>
                <a:off x="2382871" y="3429528"/>
                <a:ext cx="488523" cy="0"/>
              </a:xfrm>
              <a:prstGeom prst="straightConnector1">
                <a:avLst/>
              </a:prstGeom>
              <a:ln w="28575">
                <a:solidFill>
                  <a:schemeClr val="accent5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直接箭头连接符 9"/>
              <p:cNvCxnSpPr>
                <a:stCxn id="6" idx="6"/>
                <a:endCxn id="7" idx="2"/>
              </p:cNvCxnSpPr>
              <p:nvPr/>
            </p:nvCxnSpPr>
            <p:spPr>
              <a:xfrm>
                <a:off x="3382140" y="3429528"/>
                <a:ext cx="947351" cy="0"/>
              </a:xfrm>
              <a:prstGeom prst="straightConnector1">
                <a:avLst/>
              </a:prstGeom>
              <a:ln w="28575">
                <a:solidFill>
                  <a:schemeClr val="accent5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接箭头连接符 10"/>
              <p:cNvCxnSpPr>
                <a:stCxn id="7" idx="6"/>
                <a:endCxn id="8" idx="2"/>
              </p:cNvCxnSpPr>
              <p:nvPr/>
            </p:nvCxnSpPr>
            <p:spPr>
              <a:xfrm>
                <a:off x="4840237" y="3429528"/>
                <a:ext cx="947351" cy="0"/>
              </a:xfrm>
              <a:prstGeom prst="straightConnector1">
                <a:avLst/>
              </a:prstGeom>
              <a:ln w="28575">
                <a:solidFill>
                  <a:schemeClr val="accent5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" name="文本框 12"/>
                  <p:cNvSpPr txBox="1"/>
                  <p:nvPr/>
                </p:nvSpPr>
                <p:spPr>
                  <a:xfrm>
                    <a:off x="3664480" y="3027545"/>
                    <a:ext cx="377026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13" name="文本框 12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664480" y="3027545"/>
                    <a:ext cx="377026" cy="369332"/>
                  </a:xfrm>
                  <a:prstGeom prst="rect">
                    <a:avLst/>
                  </a:prstGeom>
                  <a:blipFill rotWithShape="0"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4" name="文本框 13"/>
                  <p:cNvSpPr txBox="1"/>
                  <p:nvPr/>
                </p:nvSpPr>
                <p:spPr>
                  <a:xfrm>
                    <a:off x="5122577" y="2989489"/>
                    <a:ext cx="377026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14" name="文本框 1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22577" y="2989489"/>
                    <a:ext cx="377026" cy="369332"/>
                  </a:xfrm>
                  <a:prstGeom prst="rect">
                    <a:avLst/>
                  </a:prstGeom>
                  <a:blipFill rotWithShape="0"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6" name="文本框 15"/>
              <p:cNvSpPr txBox="1"/>
              <p:nvPr/>
            </p:nvSpPr>
            <p:spPr>
              <a:xfrm>
                <a:off x="2111080" y="2955266"/>
                <a:ext cx="6832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/>
                  <a:t>Start</a:t>
                </a:r>
                <a:endParaRPr lang="zh-CN" altLang="en-US" dirty="0"/>
              </a:p>
            </p:txBody>
          </p:sp>
          <p:sp>
            <p:nvSpPr>
              <p:cNvPr id="17" name="椭圆 16"/>
              <p:cNvSpPr/>
              <p:nvPr/>
            </p:nvSpPr>
            <p:spPr>
              <a:xfrm>
                <a:off x="5838203" y="3216657"/>
                <a:ext cx="409564" cy="430676"/>
              </a:xfrm>
              <a:prstGeom prst="ellipse">
                <a:avLst/>
              </a:prstGeom>
              <a:noFill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8" name="曲线连接符 17"/>
              <p:cNvCxnSpPr>
                <a:stCxn id="6" idx="1"/>
                <a:endCxn id="6" idx="7"/>
              </p:cNvCxnSpPr>
              <p:nvPr/>
            </p:nvCxnSpPr>
            <p:spPr>
              <a:xfrm rot="5400000" flipH="1" flipV="1">
                <a:off x="3126767" y="3068376"/>
                <a:ext cx="12700" cy="361152"/>
              </a:xfrm>
              <a:prstGeom prst="curvedConnector3">
                <a:avLst>
                  <a:gd name="adj1" fmla="val 2859984"/>
                </a:avLst>
              </a:prstGeom>
              <a:ln w="28575">
                <a:solidFill>
                  <a:schemeClr val="accent5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9" name="文本框 18"/>
                  <p:cNvSpPr txBox="1"/>
                  <p:nvPr/>
                </p:nvSpPr>
                <p:spPr>
                  <a:xfrm>
                    <a:off x="2852427" y="2507590"/>
                    <a:ext cx="553357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0,1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19" name="文本框 1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852427" y="2507590"/>
                    <a:ext cx="553357" cy="369332"/>
                  </a:xfrm>
                  <a:prstGeom prst="rect">
                    <a:avLst/>
                  </a:prstGeom>
                  <a:blipFill rotWithShape="0"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0" name="椭圆 19"/>
                  <p:cNvSpPr/>
                  <p:nvPr/>
                </p:nvSpPr>
                <p:spPr>
                  <a:xfrm>
                    <a:off x="2869400" y="4323211"/>
                    <a:ext cx="510746" cy="510746"/>
                  </a:xfrm>
                  <a:prstGeom prst="ellipse">
                    <a:avLst/>
                  </a:prstGeom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 anchorCtr="1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20" name="椭圆 1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869400" y="4323211"/>
                    <a:ext cx="510746" cy="510746"/>
                  </a:xfrm>
                  <a:prstGeom prst="ellipse">
                    <a:avLst/>
                  </a:prstGeom>
                  <a:blipFill rotWithShape="0"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21" name="直接箭头连接符 20"/>
              <p:cNvCxnSpPr>
                <a:stCxn id="6" idx="4"/>
                <a:endCxn id="20" idx="0"/>
              </p:cNvCxnSpPr>
              <p:nvPr/>
            </p:nvCxnSpPr>
            <p:spPr>
              <a:xfrm flipH="1">
                <a:off x="3124773" y="3684901"/>
                <a:ext cx="1994" cy="638310"/>
              </a:xfrm>
              <a:prstGeom prst="straightConnector1">
                <a:avLst/>
              </a:prstGeom>
              <a:ln w="28575">
                <a:solidFill>
                  <a:schemeClr val="accent5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4" name="椭圆 23"/>
                  <p:cNvSpPr/>
                  <p:nvPr/>
                </p:nvSpPr>
                <p:spPr>
                  <a:xfrm>
                    <a:off x="2870685" y="5469263"/>
                    <a:ext cx="510746" cy="510746"/>
                  </a:xfrm>
                  <a:prstGeom prst="ellipse">
                    <a:avLst/>
                  </a:prstGeom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24" name="椭圆 23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870685" y="5469263"/>
                    <a:ext cx="510746" cy="510746"/>
                  </a:xfrm>
                  <a:prstGeom prst="ellipse">
                    <a:avLst/>
                  </a:prstGeom>
                  <a:blipFill rotWithShape="0"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25" name="椭圆 24"/>
              <p:cNvSpPr/>
              <p:nvPr/>
            </p:nvSpPr>
            <p:spPr>
              <a:xfrm>
                <a:off x="2921300" y="5511765"/>
                <a:ext cx="409564" cy="430676"/>
              </a:xfrm>
              <a:prstGeom prst="ellipse">
                <a:avLst/>
              </a:prstGeom>
              <a:noFill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26" name="直接箭头连接符 25"/>
              <p:cNvCxnSpPr>
                <a:stCxn id="20" idx="4"/>
                <a:endCxn id="24" idx="0"/>
              </p:cNvCxnSpPr>
              <p:nvPr/>
            </p:nvCxnSpPr>
            <p:spPr>
              <a:xfrm>
                <a:off x="3124773" y="4833957"/>
                <a:ext cx="1285" cy="635306"/>
              </a:xfrm>
              <a:prstGeom prst="straightConnector1">
                <a:avLst/>
              </a:prstGeom>
              <a:ln w="28575">
                <a:solidFill>
                  <a:schemeClr val="accent5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9" name="文本框 28"/>
                  <p:cNvSpPr txBox="1"/>
                  <p:nvPr/>
                </p:nvSpPr>
                <p:spPr>
                  <a:xfrm>
                    <a:off x="2663914" y="3770604"/>
                    <a:ext cx="377026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29" name="文本框 2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663914" y="3770604"/>
                    <a:ext cx="377026" cy="369332"/>
                  </a:xfrm>
                  <a:prstGeom prst="rect">
                    <a:avLst/>
                  </a:prstGeom>
                  <a:blipFill rotWithShape="0">
                    <a:blip r:embed="rId1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0" name="文本框 29"/>
                  <p:cNvSpPr txBox="1"/>
                  <p:nvPr/>
                </p:nvSpPr>
                <p:spPr>
                  <a:xfrm>
                    <a:off x="2632313" y="4932754"/>
                    <a:ext cx="377026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30" name="文本框 29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632313" y="4932754"/>
                    <a:ext cx="377026" cy="369332"/>
                  </a:xfrm>
                  <a:prstGeom prst="rect">
                    <a:avLst/>
                  </a:prstGeom>
                  <a:blipFill rotWithShape="0">
                    <a:blip r:embed="rId1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31" name="曲线连接符 30"/>
              <p:cNvCxnSpPr>
                <a:stCxn id="24" idx="7"/>
                <a:endCxn id="24" idx="5"/>
              </p:cNvCxnSpPr>
              <p:nvPr/>
            </p:nvCxnSpPr>
            <p:spPr>
              <a:xfrm rot="16200000" flipH="1">
                <a:off x="3126058" y="5724636"/>
                <a:ext cx="361152" cy="12700"/>
              </a:xfrm>
              <a:prstGeom prst="curvedConnector5">
                <a:avLst>
                  <a:gd name="adj1" fmla="val -23071"/>
                  <a:gd name="adj2" fmla="val 3213976"/>
                  <a:gd name="adj3" fmla="val 101774"/>
                </a:avLst>
              </a:prstGeom>
              <a:ln w="28575">
                <a:solidFill>
                  <a:schemeClr val="accent5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8" name="文本框 37"/>
                  <p:cNvSpPr txBox="1"/>
                  <p:nvPr/>
                </p:nvSpPr>
                <p:spPr>
                  <a:xfrm>
                    <a:off x="3701302" y="5503219"/>
                    <a:ext cx="553357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0,1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38" name="文本框 3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701302" y="5503219"/>
                    <a:ext cx="553357" cy="369332"/>
                  </a:xfrm>
                  <a:prstGeom prst="rect">
                    <a:avLst/>
                  </a:prstGeom>
                  <a:blipFill rotWithShape="0">
                    <a:blip r:embed="rId1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27" name="曲线连接符 26"/>
            <p:cNvCxnSpPr>
              <a:stCxn id="8" idx="1"/>
              <a:endCxn id="8" idx="7"/>
            </p:cNvCxnSpPr>
            <p:nvPr/>
          </p:nvCxnSpPr>
          <p:spPr>
            <a:xfrm rot="5400000" flipH="1" flipV="1">
              <a:off x="6042961" y="3068376"/>
              <a:ext cx="12700" cy="361152"/>
            </a:xfrm>
            <a:prstGeom prst="curvedConnector3">
              <a:avLst>
                <a:gd name="adj1" fmla="val 2859976"/>
              </a:avLst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文本框 27"/>
                <p:cNvSpPr txBox="1"/>
                <p:nvPr/>
              </p:nvSpPr>
              <p:spPr>
                <a:xfrm>
                  <a:off x="5743772" y="2445380"/>
                  <a:ext cx="553357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0,1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8" name="文本框 2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43772" y="2445380"/>
                  <a:ext cx="553357" cy="369332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32538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Design a NFA to accept all strings that end with 01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18</a:t>
            </a:fld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椭圆 5"/>
              <p:cNvSpPr/>
              <p:nvPr/>
            </p:nvSpPr>
            <p:spPr>
              <a:xfrm>
                <a:off x="2863156" y="2935258"/>
                <a:ext cx="510746" cy="510746"/>
              </a:xfrm>
              <a:prstGeom prst="ellipse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 anchorCtr="1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椭圆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3156" y="2935258"/>
                <a:ext cx="510746" cy="510746"/>
              </a:xfrm>
              <a:prstGeom prst="ellipse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椭圆 6"/>
              <p:cNvSpPr/>
              <p:nvPr/>
            </p:nvSpPr>
            <p:spPr>
              <a:xfrm>
                <a:off x="4321253" y="2935258"/>
                <a:ext cx="510746" cy="510746"/>
              </a:xfrm>
              <a:prstGeom prst="ellipse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 anchorCtr="1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椭圆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1253" y="2935258"/>
                <a:ext cx="510746" cy="510746"/>
              </a:xfrm>
              <a:prstGeom prst="ellipse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椭圆 7"/>
              <p:cNvSpPr/>
              <p:nvPr/>
            </p:nvSpPr>
            <p:spPr>
              <a:xfrm>
                <a:off x="5779350" y="2935258"/>
                <a:ext cx="510746" cy="510746"/>
              </a:xfrm>
              <a:prstGeom prst="ellipse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椭圆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9350" y="2935258"/>
                <a:ext cx="510746" cy="510746"/>
              </a:xfrm>
              <a:prstGeom prst="ellipse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直接箭头连接符 8"/>
          <p:cNvCxnSpPr>
            <a:endCxn id="6" idx="2"/>
          </p:cNvCxnSpPr>
          <p:nvPr/>
        </p:nvCxnSpPr>
        <p:spPr>
          <a:xfrm>
            <a:off x="2374633" y="3190631"/>
            <a:ext cx="488523" cy="0"/>
          </a:xfrm>
          <a:prstGeom prst="straightConnector1">
            <a:avLst/>
          </a:prstGeom>
          <a:ln w="28575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9"/>
          <p:cNvCxnSpPr>
            <a:stCxn id="6" idx="6"/>
            <a:endCxn id="7" idx="2"/>
          </p:cNvCxnSpPr>
          <p:nvPr/>
        </p:nvCxnSpPr>
        <p:spPr>
          <a:xfrm>
            <a:off x="3373902" y="3190631"/>
            <a:ext cx="947351" cy="0"/>
          </a:xfrm>
          <a:prstGeom prst="straightConnector1">
            <a:avLst/>
          </a:prstGeom>
          <a:ln w="28575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10"/>
          <p:cNvCxnSpPr>
            <a:stCxn id="7" idx="6"/>
            <a:endCxn id="8" idx="2"/>
          </p:cNvCxnSpPr>
          <p:nvPr/>
        </p:nvCxnSpPr>
        <p:spPr>
          <a:xfrm>
            <a:off x="4831999" y="3190631"/>
            <a:ext cx="947351" cy="0"/>
          </a:xfrm>
          <a:prstGeom prst="straightConnector1">
            <a:avLst/>
          </a:prstGeom>
          <a:ln w="28575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/>
              <p:cNvSpPr txBox="1"/>
              <p:nvPr/>
            </p:nvSpPr>
            <p:spPr>
              <a:xfrm>
                <a:off x="3656242" y="2788648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文本框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6242" y="2788648"/>
                <a:ext cx="377026" cy="369332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/>
              <p:cNvSpPr txBox="1"/>
              <p:nvPr/>
            </p:nvSpPr>
            <p:spPr>
              <a:xfrm>
                <a:off x="5114339" y="2750592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文本框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4339" y="2750592"/>
                <a:ext cx="377026" cy="36933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文本框 13"/>
          <p:cNvSpPr txBox="1"/>
          <p:nvPr/>
        </p:nvSpPr>
        <p:spPr>
          <a:xfrm>
            <a:off x="2102842" y="2716369"/>
            <a:ext cx="683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Start</a:t>
            </a:r>
            <a:endParaRPr lang="zh-CN" altLang="en-US" dirty="0"/>
          </a:p>
        </p:txBody>
      </p:sp>
      <p:sp>
        <p:nvSpPr>
          <p:cNvPr id="15" name="椭圆 14"/>
          <p:cNvSpPr/>
          <p:nvPr/>
        </p:nvSpPr>
        <p:spPr>
          <a:xfrm>
            <a:off x="5829965" y="2977760"/>
            <a:ext cx="409564" cy="430676"/>
          </a:xfrm>
          <a:prstGeom prst="ellipse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6" name="曲线连接符 15"/>
          <p:cNvCxnSpPr>
            <a:stCxn id="6" idx="1"/>
            <a:endCxn id="6" idx="7"/>
          </p:cNvCxnSpPr>
          <p:nvPr/>
        </p:nvCxnSpPr>
        <p:spPr>
          <a:xfrm rot="5400000" flipH="1" flipV="1">
            <a:off x="3118529" y="2829479"/>
            <a:ext cx="12700" cy="361152"/>
          </a:xfrm>
          <a:prstGeom prst="curvedConnector3">
            <a:avLst>
              <a:gd name="adj1" fmla="val 2859984"/>
            </a:avLst>
          </a:prstGeom>
          <a:ln w="28575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/>
              <p:cNvSpPr txBox="1"/>
              <p:nvPr/>
            </p:nvSpPr>
            <p:spPr>
              <a:xfrm>
                <a:off x="2844189" y="2268693"/>
                <a:ext cx="55335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0,1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文本框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4189" y="2268693"/>
                <a:ext cx="553357" cy="369332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8" name="表格 1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62560247"/>
                  </p:ext>
                </p:extLst>
              </p:nvPr>
            </p:nvGraphicFramePr>
            <p:xfrm>
              <a:off x="2944303" y="4039885"/>
              <a:ext cx="2476764" cy="14630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3924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71671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65851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05641"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r>
                            <a:rPr lang="en-US" b="0" dirty="0"/>
                            <a:t>0</a:t>
                          </a:r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r>
                            <a:rPr lang="en-US" b="0" dirty="0"/>
                            <a:t>1</a:t>
                          </a:r>
                        </a:p>
                      </a:txBody>
                      <a:tcPr anchor="ctr" anchorCtr="1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0564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{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}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{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}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0564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∅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{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}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0564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∅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∅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8" name="表格 1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62560247"/>
                  </p:ext>
                </p:extLst>
              </p:nvPr>
            </p:nvGraphicFramePr>
            <p:xfrm>
              <a:off x="2944303" y="4039885"/>
              <a:ext cx="2476764" cy="14630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39242"/>
                    <a:gridCol w="871671"/>
                    <a:gridCol w="865851"/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r>
                            <a:rPr lang="en-US" b="0" dirty="0" smtClean="0"/>
                            <a:t>0</a:t>
                          </a:r>
                          <a:endParaRPr lang="en-US" b="0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r>
                            <a:rPr lang="en-US" b="0" dirty="0" smtClean="0"/>
                            <a:t>1</a:t>
                          </a:r>
                          <a:endParaRPr lang="en-US" b="0" dirty="0"/>
                        </a:p>
                      </a:txBody>
                      <a:tcPr anchor="ctr" anchorCtr="1"/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 anchorCtr="1">
                        <a:blipFill rotWithShape="0">
                          <a:blip r:embed="rId8"/>
                          <a:stretch>
                            <a:fillRect l="-820" t="-106557" r="-237705" b="-2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 anchorCtr="1">
                        <a:blipFill rotWithShape="0">
                          <a:blip r:embed="rId8"/>
                          <a:stretch>
                            <a:fillRect l="-86014" t="-106557" r="-102797" b="-2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 anchorCtr="1">
                        <a:blipFill rotWithShape="0">
                          <a:blip r:embed="rId8"/>
                          <a:stretch>
                            <a:fillRect l="-186014" t="-106557" r="-2797" b="-206557"/>
                          </a:stretch>
                        </a:blipFill>
                      </a:tcPr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 anchorCtr="1">
                        <a:blipFill rotWithShape="0">
                          <a:blip r:embed="rId8"/>
                          <a:stretch>
                            <a:fillRect l="-820" t="-210000" r="-237705" b="-11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 anchorCtr="1">
                        <a:blipFill rotWithShape="0">
                          <a:blip r:embed="rId8"/>
                          <a:stretch>
                            <a:fillRect l="-86014" t="-210000" r="-102797" b="-11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 anchorCtr="1">
                        <a:blipFill rotWithShape="0">
                          <a:blip r:embed="rId8"/>
                          <a:stretch>
                            <a:fillRect l="-186014" t="-210000" r="-2797" b="-110000"/>
                          </a:stretch>
                        </a:blipFill>
                      </a:tcPr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 anchorCtr="1">
                        <a:blipFill rotWithShape="0">
                          <a:blip r:embed="rId8"/>
                          <a:stretch>
                            <a:fillRect l="-820" t="-310000" r="-237705" b="-1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 anchorCtr="1">
                        <a:blipFill rotWithShape="0">
                          <a:blip r:embed="rId8"/>
                          <a:stretch>
                            <a:fillRect l="-86014" t="-310000" r="-102797" b="-1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 anchorCtr="1">
                        <a:blipFill rotWithShape="0">
                          <a:blip r:embed="rId8"/>
                          <a:stretch>
                            <a:fillRect l="-186014" t="-310000" r="-2797" b="-10000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682154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NFA</a:t>
            </a:r>
            <a:r>
              <a:rPr lang="zh-CN" altLang="en-US" dirty="0"/>
              <a:t>和</a:t>
            </a:r>
            <a:r>
              <a:rPr lang="en-US" altLang="zh-CN" dirty="0"/>
              <a:t>DFA</a:t>
            </a:r>
            <a:r>
              <a:rPr lang="zh-CN" altLang="en-US" dirty="0"/>
              <a:t>的等价性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533398" y="1386788"/>
                <a:ext cx="8097309" cy="4832780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If a language can be accepted by a NFA, it can be accepted by a DFA</a:t>
                </a:r>
              </a:p>
              <a:p>
                <a:r>
                  <a:rPr lang="en-US" dirty="0"/>
                  <a:t>Proof: 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be a NFA. </a:t>
                </a:r>
                <a:br>
                  <a:rPr lang="en-US" dirty="0"/>
                </a:br>
                <a:r>
                  <a:rPr lang="en-US" dirty="0"/>
                  <a:t>Construct a DFA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{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},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where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⊆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⊆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∧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∩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≠∅} 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For any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⊆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</m:oMath>
                </a14:m>
                <a:r>
                  <a:rPr lang="en-US" dirty="0"/>
                  <a:t> and input symbol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dirty="0"/>
                  <a:t>,</a:t>
                </a:r>
                <a:br>
                  <a:rPr lang="en-US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⋃"/>
                        <m:limLoc m:val="subSup"/>
                        <m:supHide m:val="on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9"/>
                          </m:rP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𝛿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𝑁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398" y="1386788"/>
                <a:ext cx="8097309" cy="4832780"/>
              </a:xfrm>
              <a:blipFill>
                <a:blip r:embed="rId2"/>
                <a:stretch>
                  <a:fillRect l="-527" t="-10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19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979184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Example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Given the following NFA</a:t>
            </a:r>
          </a:p>
          <a:p>
            <a:endParaRPr lang="en-US" altLang="zh-CN" dirty="0"/>
          </a:p>
          <a:p>
            <a:r>
              <a:rPr lang="en-US" altLang="zh-CN" dirty="0"/>
              <a:t>The constructed DFA is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20</a:t>
            </a:fld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表格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98091791"/>
                  </p:ext>
                </p:extLst>
              </p:nvPr>
            </p:nvGraphicFramePr>
            <p:xfrm>
              <a:off x="5009323" y="1110182"/>
              <a:ext cx="2476764" cy="14630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3924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71671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65851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05641"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r>
                            <a:rPr lang="en-US" b="0" dirty="0"/>
                            <a:t>0</a:t>
                          </a:r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r>
                            <a:rPr lang="en-US" b="0" dirty="0"/>
                            <a:t>1</a:t>
                          </a:r>
                        </a:p>
                      </a:txBody>
                      <a:tcPr anchor="ctr" anchorCtr="1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0564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{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}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{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}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0564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∅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{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}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0564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∅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∅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表格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98091791"/>
                  </p:ext>
                </p:extLst>
              </p:nvPr>
            </p:nvGraphicFramePr>
            <p:xfrm>
              <a:off x="5009323" y="1110182"/>
              <a:ext cx="2476764" cy="14630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39242"/>
                    <a:gridCol w="871671"/>
                    <a:gridCol w="865851"/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r>
                            <a:rPr lang="en-US" b="0" dirty="0" smtClean="0"/>
                            <a:t>0</a:t>
                          </a:r>
                          <a:endParaRPr lang="en-US" b="0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r>
                            <a:rPr lang="en-US" b="0" dirty="0" smtClean="0"/>
                            <a:t>1</a:t>
                          </a:r>
                          <a:endParaRPr lang="en-US" b="0" dirty="0"/>
                        </a:p>
                      </a:txBody>
                      <a:tcPr anchor="ctr" anchorCtr="1"/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 anchorCtr="1">
                        <a:blipFill rotWithShape="0">
                          <a:blip r:embed="rId2"/>
                          <a:stretch>
                            <a:fillRect l="-820" t="-106557" r="-237705" b="-2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 anchorCtr="1">
                        <a:blipFill rotWithShape="0">
                          <a:blip r:embed="rId2"/>
                          <a:stretch>
                            <a:fillRect l="-86014" t="-106557" r="-102797" b="-2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 anchorCtr="1">
                        <a:blipFill rotWithShape="0">
                          <a:blip r:embed="rId2"/>
                          <a:stretch>
                            <a:fillRect l="-186014" t="-106557" r="-2797" b="-206557"/>
                          </a:stretch>
                        </a:blipFill>
                      </a:tcPr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 anchorCtr="1">
                        <a:blipFill rotWithShape="0">
                          <a:blip r:embed="rId2"/>
                          <a:stretch>
                            <a:fillRect l="-820" t="-210000" r="-237705" b="-11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 anchorCtr="1">
                        <a:blipFill rotWithShape="0">
                          <a:blip r:embed="rId2"/>
                          <a:stretch>
                            <a:fillRect l="-86014" t="-210000" r="-102797" b="-11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 anchorCtr="1">
                        <a:blipFill rotWithShape="0">
                          <a:blip r:embed="rId2"/>
                          <a:stretch>
                            <a:fillRect l="-186014" t="-210000" r="-2797" b="-110000"/>
                          </a:stretch>
                        </a:blipFill>
                      </a:tcPr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 anchorCtr="1">
                        <a:blipFill rotWithShape="0">
                          <a:blip r:embed="rId2"/>
                          <a:stretch>
                            <a:fillRect l="-820" t="-310000" r="-237705" b="-1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 anchorCtr="1">
                        <a:blipFill rotWithShape="0">
                          <a:blip r:embed="rId2"/>
                          <a:stretch>
                            <a:fillRect l="-86014" t="-310000" r="-102797" b="-1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 anchorCtr="1">
                        <a:blipFill rotWithShape="0">
                          <a:blip r:embed="rId2"/>
                          <a:stretch>
                            <a:fillRect l="-186014" t="-310000" r="-2797" b="-10000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表格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45835611"/>
                  </p:ext>
                </p:extLst>
              </p:nvPr>
            </p:nvGraphicFramePr>
            <p:xfrm>
              <a:off x="3864703" y="3053203"/>
              <a:ext cx="3621384" cy="32918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6762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98776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26599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05641"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r>
                            <a:rPr lang="en-US" b="0" dirty="0"/>
                            <a:t>0</a:t>
                          </a:r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r>
                            <a:rPr lang="en-US" b="0" dirty="0"/>
                            <a:t>1</a:t>
                          </a:r>
                        </a:p>
                      </a:txBody>
                      <a:tcPr anchor="ctr" anchorCtr="1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05641"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∅</m:t>
                                </m:r>
                              </m:oMath>
                            </m:oMathPara>
                          </a14:m>
                          <a:endParaRPr lang="en-US" altLang="zh-CN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∅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∅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0564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→{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}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{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}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{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}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0564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{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}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∅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{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}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0564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{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}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∅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∅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0564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{</m:t>
                                </m:r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}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{</m:t>
                                </m:r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}</m:t>
                                </m:r>
                              </m:oMath>
                            </m:oMathPara>
                          </a14:m>
                          <a:endParaRPr lang="en-US" altLang="zh-CN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{</m:t>
                                </m:r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}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0564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∗{</m:t>
                                </m:r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}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{</m:t>
                                </m:r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}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{</m:t>
                                </m:r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}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0564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∗{</m:t>
                                </m:r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}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∅</m:t>
                                </m:r>
                              </m:oMath>
                            </m:oMathPara>
                          </a14:m>
                          <a:endParaRPr lang="en-US" altLang="zh-CN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{</m:t>
                                </m:r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}</m:t>
                                </m:r>
                              </m:oMath>
                            </m:oMathPara>
                          </a14:m>
                          <a:endParaRPr lang="en-US" altLang="zh-CN" dirty="0"/>
                        </a:p>
                      </a:txBody>
                      <a:tcPr anchor="ctr" anchorCtr="1"/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0564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∗{</m:t>
                                </m:r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}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{</m:t>
                                </m:r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}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{</m:t>
                                </m:r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}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表格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45835611"/>
                  </p:ext>
                </p:extLst>
              </p:nvPr>
            </p:nvGraphicFramePr>
            <p:xfrm>
              <a:off x="3864703" y="3053203"/>
              <a:ext cx="3621384" cy="32918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67624"/>
                    <a:gridCol w="987762"/>
                    <a:gridCol w="1265998"/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r>
                            <a:rPr lang="en-US" b="0" dirty="0" smtClean="0"/>
                            <a:t>0</a:t>
                          </a:r>
                          <a:endParaRPr lang="en-US" b="0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r>
                            <a:rPr lang="en-US" b="0" dirty="0" smtClean="0"/>
                            <a:t>1</a:t>
                          </a:r>
                          <a:endParaRPr lang="en-US" b="0" dirty="0"/>
                        </a:p>
                      </a:txBody>
                      <a:tcPr anchor="ctr" anchorCtr="1"/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 anchorCtr="1">
                        <a:blipFill rotWithShape="0">
                          <a:blip r:embed="rId3"/>
                          <a:stretch>
                            <a:fillRect l="-444" t="-108333" r="-166667" b="-72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 anchorCtr="1">
                        <a:blipFill rotWithShape="0">
                          <a:blip r:embed="rId3"/>
                          <a:stretch>
                            <a:fillRect l="-138650" t="-108333" r="-130061" b="-72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 anchorCtr="1">
                        <a:blipFill rotWithShape="0">
                          <a:blip r:embed="rId3"/>
                          <a:stretch>
                            <a:fillRect l="-187019" t="-108333" r="-1923" b="-721667"/>
                          </a:stretch>
                        </a:blipFill>
                      </a:tcPr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 anchorCtr="1">
                        <a:blipFill rotWithShape="0">
                          <a:blip r:embed="rId3"/>
                          <a:stretch>
                            <a:fillRect l="-444" t="-208333" r="-166667" b="-62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 anchorCtr="1">
                        <a:blipFill rotWithShape="0">
                          <a:blip r:embed="rId3"/>
                          <a:stretch>
                            <a:fillRect l="-138650" t="-208333" r="-130061" b="-62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 anchorCtr="1">
                        <a:blipFill rotWithShape="0">
                          <a:blip r:embed="rId3"/>
                          <a:stretch>
                            <a:fillRect l="-187019" t="-208333" r="-1923" b="-621667"/>
                          </a:stretch>
                        </a:blipFill>
                      </a:tcPr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 anchorCtr="1">
                        <a:blipFill rotWithShape="0">
                          <a:blip r:embed="rId3"/>
                          <a:stretch>
                            <a:fillRect l="-444" t="-308333" r="-166667" b="-52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 anchorCtr="1">
                        <a:blipFill rotWithShape="0">
                          <a:blip r:embed="rId3"/>
                          <a:stretch>
                            <a:fillRect l="-138650" t="-308333" r="-130061" b="-52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 anchorCtr="1">
                        <a:blipFill rotWithShape="0">
                          <a:blip r:embed="rId3"/>
                          <a:stretch>
                            <a:fillRect l="-187019" t="-308333" r="-1923" b="-521667"/>
                          </a:stretch>
                        </a:blipFill>
                      </a:tcPr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 anchorCtr="1">
                        <a:blipFill rotWithShape="0">
                          <a:blip r:embed="rId3"/>
                          <a:stretch>
                            <a:fillRect l="-444" t="-401639" r="-166667" b="-4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 anchorCtr="1">
                        <a:blipFill rotWithShape="0">
                          <a:blip r:embed="rId3"/>
                          <a:stretch>
                            <a:fillRect l="-138650" t="-401639" r="-130061" b="-4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 anchorCtr="1">
                        <a:blipFill rotWithShape="0">
                          <a:blip r:embed="rId3"/>
                          <a:stretch>
                            <a:fillRect l="-187019" t="-401639" r="-1923" b="-413115"/>
                          </a:stretch>
                        </a:blipFill>
                      </a:tcPr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 anchorCtr="1">
                        <a:blipFill rotWithShape="0">
                          <a:blip r:embed="rId3"/>
                          <a:stretch>
                            <a:fillRect l="-444" t="-510000" r="-166667" b="-32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 anchorCtr="1">
                        <a:blipFill rotWithShape="0">
                          <a:blip r:embed="rId3"/>
                          <a:stretch>
                            <a:fillRect l="-138650" t="-510000" r="-130061" b="-32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 anchorCtr="1">
                        <a:blipFill rotWithShape="0">
                          <a:blip r:embed="rId3"/>
                          <a:stretch>
                            <a:fillRect l="-187019" t="-510000" r="-1923" b="-320000"/>
                          </a:stretch>
                        </a:blipFill>
                      </a:tcPr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 anchorCtr="1">
                        <a:blipFill rotWithShape="0">
                          <a:blip r:embed="rId3"/>
                          <a:stretch>
                            <a:fillRect l="-444" t="-610000" r="-166667" b="-22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 anchorCtr="1">
                        <a:blipFill rotWithShape="0">
                          <a:blip r:embed="rId3"/>
                          <a:stretch>
                            <a:fillRect l="-138650" t="-610000" r="-130061" b="-22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 anchorCtr="1">
                        <a:blipFill rotWithShape="0">
                          <a:blip r:embed="rId3"/>
                          <a:stretch>
                            <a:fillRect l="-187019" t="-610000" r="-1923" b="-220000"/>
                          </a:stretch>
                        </a:blipFill>
                      </a:tcPr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 anchorCtr="1">
                        <a:blipFill rotWithShape="0">
                          <a:blip r:embed="rId3"/>
                          <a:stretch>
                            <a:fillRect l="-444" t="-710000" r="-166667" b="-12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 anchorCtr="1">
                        <a:blipFill rotWithShape="0">
                          <a:blip r:embed="rId3"/>
                          <a:stretch>
                            <a:fillRect l="-138650" t="-710000" r="-130061" b="-12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 anchorCtr="1">
                        <a:blipFill rotWithShape="0">
                          <a:blip r:embed="rId3"/>
                          <a:stretch>
                            <a:fillRect l="-187019" t="-710000" r="-1923" b="-120000"/>
                          </a:stretch>
                        </a:blipFill>
                      </a:tcPr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 anchorCtr="1">
                        <a:blipFill rotWithShape="0">
                          <a:blip r:embed="rId3"/>
                          <a:stretch>
                            <a:fillRect l="-444" t="-810000" r="-166667" b="-2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 anchorCtr="1">
                        <a:blipFill rotWithShape="0">
                          <a:blip r:embed="rId3"/>
                          <a:stretch>
                            <a:fillRect l="-138650" t="-810000" r="-130061" b="-2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 anchorCtr="1">
                        <a:blipFill rotWithShape="0">
                          <a:blip r:embed="rId3"/>
                          <a:stretch>
                            <a:fillRect l="-187019" t="-810000" r="-1923" b="-20000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2997767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Remove unreachable states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21</a:t>
            </a:fld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表格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60300978"/>
                  </p:ext>
                </p:extLst>
              </p:nvPr>
            </p:nvGraphicFramePr>
            <p:xfrm>
              <a:off x="2514570" y="2066836"/>
              <a:ext cx="3621384" cy="14630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6762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98776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26599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05641"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r>
                            <a:rPr lang="en-US" b="0" dirty="0"/>
                            <a:t>0</a:t>
                          </a:r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r>
                            <a:rPr lang="en-US" b="0" dirty="0"/>
                            <a:t>1</a:t>
                          </a:r>
                        </a:p>
                      </a:txBody>
                      <a:tcPr anchor="ctr" anchorCtr="1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0564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→{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}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{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}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{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}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0564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{</m:t>
                                </m:r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}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{</m:t>
                                </m:r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}</m:t>
                                </m:r>
                              </m:oMath>
                            </m:oMathPara>
                          </a14:m>
                          <a:endParaRPr lang="en-US" altLang="zh-CN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{</m:t>
                                </m:r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}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0564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∗{</m:t>
                                </m:r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}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{</m:t>
                                </m:r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}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{</m:t>
                                </m:r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}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表格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60300978"/>
                  </p:ext>
                </p:extLst>
              </p:nvPr>
            </p:nvGraphicFramePr>
            <p:xfrm>
              <a:off x="2514570" y="2066836"/>
              <a:ext cx="3621384" cy="14630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6762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98776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26599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r>
                            <a:rPr lang="en-US" b="0" dirty="0" smtClean="0"/>
                            <a:t>0</a:t>
                          </a:r>
                          <a:endParaRPr lang="en-US" b="0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r>
                            <a:rPr lang="en-US" b="0" dirty="0" smtClean="0"/>
                            <a:t>1</a:t>
                          </a:r>
                          <a:endParaRPr lang="en-US" b="0" dirty="0"/>
                        </a:p>
                      </a:txBody>
                      <a:tcPr anchor="ctr" anchorCtr="1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blipFill>
                          <a:blip r:embed="rId2"/>
                          <a:stretch>
                            <a:fillRect l="-444" t="-106557" r="-166222" b="-2147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blipFill>
                          <a:blip r:embed="rId2"/>
                          <a:stretch>
                            <a:fillRect l="-139506" t="-106557" r="-130864" b="-2147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blipFill>
                          <a:blip r:embed="rId2"/>
                          <a:stretch>
                            <a:fillRect l="-186538" t="-106557" r="-1923" b="-21475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blipFill>
                          <a:blip r:embed="rId2"/>
                          <a:stretch>
                            <a:fillRect l="-444" t="-210000" r="-166222" b="-118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blipFill>
                          <a:blip r:embed="rId2"/>
                          <a:stretch>
                            <a:fillRect l="-139506" t="-210000" r="-130864" b="-118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blipFill>
                          <a:blip r:embed="rId2"/>
                          <a:stretch>
                            <a:fillRect l="-186538" t="-210000" r="-1923" b="-118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blipFill>
                          <a:blip r:embed="rId2"/>
                          <a:stretch>
                            <a:fillRect l="-444" t="-310000" r="-166222" b="-18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blipFill>
                          <a:blip r:embed="rId2"/>
                          <a:stretch>
                            <a:fillRect l="-139506" t="-310000" r="-130864" b="-18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blipFill>
                          <a:blip r:embed="rId2"/>
                          <a:stretch>
                            <a:fillRect l="-186538" t="-310000" r="-1923" b="-18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6" name="组合 5"/>
          <p:cNvGrpSpPr/>
          <p:nvPr/>
        </p:nvGrpSpPr>
        <p:grpSpPr>
          <a:xfrm>
            <a:off x="2044366" y="4152010"/>
            <a:ext cx="4561791" cy="2087378"/>
            <a:chOff x="1559207" y="2330675"/>
            <a:chExt cx="3948301" cy="180665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椭圆 6"/>
                <p:cNvSpPr/>
                <p:nvPr/>
              </p:nvSpPr>
              <p:spPr>
                <a:xfrm>
                  <a:off x="2361822" y="2987225"/>
                  <a:ext cx="475766" cy="457355"/>
                </a:xfrm>
                <a:prstGeom prst="ellipse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 anchorCtr="1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{</m:t>
                            </m:r>
                            <m:r>
                              <a:rPr lang="en-US" sz="1200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}</m:t>
                        </m:r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7" name="椭圆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61822" y="2987225"/>
                  <a:ext cx="475766" cy="457355"/>
                </a:xfrm>
                <a:prstGeom prst="ellipse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椭圆 7"/>
                <p:cNvSpPr/>
                <p:nvPr/>
              </p:nvSpPr>
              <p:spPr>
                <a:xfrm>
                  <a:off x="3720058" y="2987225"/>
                  <a:ext cx="475766" cy="457355"/>
                </a:xfrm>
                <a:prstGeom prst="ellipse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 anchorCtr="1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{</m:t>
                            </m:r>
                            <m:sSub>
                              <m:sSubPr>
                                <m:ctrlP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  <m:sub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1200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}</m:t>
                        </m:r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8" name="椭圆 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20058" y="2987225"/>
                  <a:ext cx="475766" cy="457355"/>
                </a:xfrm>
                <a:prstGeom prst="ellipse">
                  <a:avLst/>
                </a:prstGeom>
                <a:blipFill rotWithShape="0">
                  <a:blip r:embed="rId4"/>
                  <a:stretch>
                    <a:fillRect l="-9783" r="-217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椭圆 8"/>
                <p:cNvSpPr/>
                <p:nvPr/>
              </p:nvSpPr>
              <p:spPr>
                <a:xfrm>
                  <a:off x="5031742" y="2985765"/>
                  <a:ext cx="475766" cy="457355"/>
                </a:xfrm>
                <a:prstGeom prst="ellipse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{</m:t>
                            </m:r>
                            <m:sSub>
                              <m:sSubPr>
                                <m:ctrlP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  <m:sub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1200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}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9" name="椭圆 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31742" y="2985765"/>
                  <a:ext cx="475766" cy="457355"/>
                </a:xfrm>
                <a:prstGeom prst="ellipse">
                  <a:avLst/>
                </a:prstGeom>
                <a:blipFill rotWithShape="0">
                  <a:blip r:embed="rId5"/>
                  <a:stretch>
                    <a:fillRect l="-10870" r="-217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0" name="直接箭头连接符 9"/>
            <p:cNvCxnSpPr>
              <a:endCxn id="7" idx="2"/>
            </p:cNvCxnSpPr>
            <p:nvPr/>
          </p:nvCxnSpPr>
          <p:spPr>
            <a:xfrm>
              <a:off x="1906756" y="3215903"/>
              <a:ext cx="455065" cy="0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箭头连接符 10"/>
            <p:cNvCxnSpPr>
              <a:stCxn id="7" idx="6"/>
              <a:endCxn id="8" idx="2"/>
            </p:cNvCxnSpPr>
            <p:nvPr/>
          </p:nvCxnSpPr>
          <p:spPr>
            <a:xfrm>
              <a:off x="2837588" y="3215903"/>
              <a:ext cx="882469" cy="0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箭头连接符 11"/>
            <p:cNvCxnSpPr>
              <a:endCxn id="9" idx="2"/>
            </p:cNvCxnSpPr>
            <p:nvPr/>
          </p:nvCxnSpPr>
          <p:spPr>
            <a:xfrm>
              <a:off x="4198585" y="3214443"/>
              <a:ext cx="833156" cy="0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文本框 12"/>
                <p:cNvSpPr txBox="1"/>
                <p:nvPr/>
              </p:nvSpPr>
              <p:spPr>
                <a:xfrm>
                  <a:off x="3102523" y="3159543"/>
                  <a:ext cx="351205" cy="33072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4" name="文本框 1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02523" y="3159543"/>
                  <a:ext cx="351205" cy="330724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b="-545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文本框 13"/>
                <p:cNvSpPr txBox="1"/>
                <p:nvPr/>
              </p:nvSpPr>
              <p:spPr>
                <a:xfrm>
                  <a:off x="4368612" y="2868806"/>
                  <a:ext cx="351205" cy="33072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5" name="文本框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68612" y="2868806"/>
                  <a:ext cx="351205" cy="330724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b="-740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5" name="文本框 14"/>
            <p:cNvSpPr txBox="1"/>
            <p:nvPr/>
          </p:nvSpPr>
          <p:spPr>
            <a:xfrm>
              <a:off x="1559207" y="3182218"/>
              <a:ext cx="636409" cy="3307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Start</a:t>
              </a:r>
              <a:endParaRPr lang="zh-CN" altLang="en-US" dirty="0"/>
            </a:p>
          </p:txBody>
        </p:sp>
        <p:sp>
          <p:nvSpPr>
            <p:cNvPr id="16" name="椭圆 15"/>
            <p:cNvSpPr/>
            <p:nvPr/>
          </p:nvSpPr>
          <p:spPr>
            <a:xfrm>
              <a:off x="5078890" y="3023824"/>
              <a:ext cx="381514" cy="385655"/>
            </a:xfrm>
            <a:prstGeom prst="ellipse">
              <a:avLst/>
            </a:prstGeom>
            <a:noFill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文本框 16"/>
                <p:cNvSpPr txBox="1"/>
                <p:nvPr/>
              </p:nvSpPr>
              <p:spPr>
                <a:xfrm>
                  <a:off x="3788688" y="2330675"/>
                  <a:ext cx="351205" cy="33072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2" name="文本框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88688" y="2330675"/>
                  <a:ext cx="351205" cy="330724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b="-545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文本框 17"/>
                <p:cNvSpPr txBox="1"/>
                <p:nvPr/>
              </p:nvSpPr>
              <p:spPr>
                <a:xfrm>
                  <a:off x="4406449" y="3355517"/>
                  <a:ext cx="351205" cy="33072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4" name="文本框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06449" y="3355517"/>
                  <a:ext cx="351205" cy="330724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b="-545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9" name="曲线连接符 18"/>
            <p:cNvCxnSpPr>
              <a:stCxn id="7" idx="7"/>
              <a:endCxn id="7" idx="1"/>
            </p:cNvCxnSpPr>
            <p:nvPr/>
          </p:nvCxnSpPr>
          <p:spPr>
            <a:xfrm rot="16200000" flipV="1">
              <a:off x="2599705" y="2885994"/>
              <a:ext cx="12700" cy="336418"/>
            </a:xfrm>
            <a:prstGeom prst="curvedConnector3">
              <a:avLst>
                <a:gd name="adj1" fmla="val 2846307"/>
              </a:avLst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文本框 19"/>
                <p:cNvSpPr txBox="1"/>
                <p:nvPr/>
              </p:nvSpPr>
              <p:spPr>
                <a:xfrm>
                  <a:off x="2409246" y="2355100"/>
                  <a:ext cx="351205" cy="33072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6" name="文本框 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09246" y="2355100"/>
                  <a:ext cx="351205" cy="330724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 b="-545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1" name="曲线连接符 20"/>
            <p:cNvCxnSpPr>
              <a:stCxn id="9" idx="4"/>
              <a:endCxn id="7" idx="4"/>
            </p:cNvCxnSpPr>
            <p:nvPr/>
          </p:nvCxnSpPr>
          <p:spPr>
            <a:xfrm rot="5400000">
              <a:off x="3933935" y="2108890"/>
              <a:ext cx="1460" cy="2669920"/>
            </a:xfrm>
            <a:prstGeom prst="curvedConnector3">
              <a:avLst>
                <a:gd name="adj1" fmla="val 24785274"/>
              </a:avLst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文本框 21"/>
                <p:cNvSpPr txBox="1"/>
                <p:nvPr/>
              </p:nvSpPr>
              <p:spPr>
                <a:xfrm>
                  <a:off x="3774945" y="3806609"/>
                  <a:ext cx="351205" cy="33072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4" name="文本框 3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74945" y="3806609"/>
                  <a:ext cx="351205" cy="330724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 b="-545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3" name="直接箭头连接符 22"/>
            <p:cNvCxnSpPr>
              <a:stCxn id="9" idx="3"/>
              <a:endCxn id="8" idx="5"/>
            </p:cNvCxnSpPr>
            <p:nvPr/>
          </p:nvCxnSpPr>
          <p:spPr>
            <a:xfrm flipH="1">
              <a:off x="4126150" y="3376142"/>
              <a:ext cx="975266" cy="1460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曲线连接符 23"/>
            <p:cNvCxnSpPr>
              <a:stCxn id="8" idx="7"/>
              <a:endCxn id="8" idx="1"/>
            </p:cNvCxnSpPr>
            <p:nvPr/>
          </p:nvCxnSpPr>
          <p:spPr>
            <a:xfrm rot="16200000" flipV="1">
              <a:off x="3957941" y="2885994"/>
              <a:ext cx="12700" cy="336418"/>
            </a:xfrm>
            <a:prstGeom prst="curvedConnector3">
              <a:avLst>
                <a:gd name="adj1" fmla="val 2846307"/>
              </a:avLst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277197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NFA</a:t>
            </a:r>
            <a:r>
              <a:rPr lang="zh-CN" altLang="en-US" dirty="0"/>
              <a:t>和</a:t>
            </a:r>
            <a:r>
              <a:rPr lang="en-US" altLang="zh-CN" dirty="0"/>
              <a:t>DFA</a:t>
            </a:r>
            <a:r>
              <a:rPr lang="zh-CN" altLang="en-US" dirty="0"/>
              <a:t>的等价性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533398" y="1339516"/>
                <a:ext cx="8097309" cy="4868780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en-US" dirty="0"/>
                  <a:t>Given a string w, we need to prove </a:t>
                </a:r>
                <a:br>
                  <a:rPr lang="en-US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𝛿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𝛿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Induction by the length of w</a:t>
                </a:r>
              </a:p>
              <a:p>
                <a:r>
                  <a:rPr lang="en-US" dirty="0"/>
                  <a:t>Basis: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/>
                  <a:t>, we have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𝛿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𝛿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={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dirty="0"/>
              </a:p>
              <a:p>
                <a:r>
                  <a:rPr lang="en-US" dirty="0"/>
                  <a:t>Induction: assume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𝛿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𝛿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</m:oMath>
                </a14:m>
                <a:r>
                  <a:rPr lang="en-US" dirty="0"/>
                  <a:t> for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, consider the case when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endParaRPr lang="en-US" dirty="0"/>
              </a:p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𝑥𝑎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𝛿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𝛿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zh-CN" altLang="en-US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𝛿</m:t>
                            </m:r>
                          </m:e>
                        </m:acc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  <m: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𝑥𝑎</m:t>
                        </m:r>
                      </m:e>
                    </m:d>
                  </m:oMath>
                </a14:m>
                <a:r>
                  <a:rPr lang="en-US" altLang="zh-CN" b="0" i="1" dirty="0">
                    <a:latin typeface="Cambria Math" panose="02040503050406030204" pitchFamily="18" charset="0"/>
                  </a:rPr>
                  <a:t>					</a:t>
                </a:r>
                <a:r>
                  <a:rPr lang="en-US" altLang="zh-CN" b="0" dirty="0">
                    <a:latin typeface="Cambria Math" panose="02040503050406030204" pitchFamily="18" charset="0"/>
                  </a:rPr>
                  <a:t>definition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𝛿</m:t>
                            </m:r>
                          </m:e>
                        </m:acc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</m:oMath>
                </a14:m>
                <a:endParaRPr lang="en-US" altLang="zh-CN" b="0" i="1" dirty="0"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𝛿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sub>
                        </m:sSub>
                        <m:d>
                          <m:d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d>
                              <m:dPr>
                                <m:begChr m:val="{"/>
                                <m:endChr m:val="}"/>
                                <m:ctrlP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</m:oMath>
                </a14:m>
                <a:r>
                  <a:rPr lang="en-US" altLang="zh-CN" b="0" i="1" dirty="0">
                    <a:latin typeface="Cambria Math" panose="02040503050406030204" pitchFamily="18" charset="0"/>
                  </a:rPr>
                  <a:t>			</a:t>
                </a:r>
                <a:r>
                  <a:rPr lang="en-US" altLang="zh-CN" b="0" dirty="0">
                    <a:latin typeface="Cambria Math" panose="02040503050406030204" pitchFamily="18" charset="0"/>
                  </a:rPr>
                  <a:t>inductive hypothesis</a:t>
                </a:r>
                <a:endParaRPr lang="en-US" altLang="zh-CN" b="0" i="1" dirty="0"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𝛿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𝑁</m:t>
                            </m:r>
                          </m:sub>
                        </m:sSub>
                        <m:d>
                          <m:d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  <m:sub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</m:oMath>
                </a14:m>
                <a:r>
                  <a:rPr lang="en-US" altLang="zh-CN" b="0" i="1" dirty="0">
                    <a:latin typeface="Cambria Math" panose="02040503050406030204" pitchFamily="18" charset="0"/>
                  </a:rPr>
                  <a:t>				</a:t>
                </a:r>
                <a:r>
                  <a:rPr lang="en-US" altLang="zh-CN" b="0" dirty="0">
                    <a:latin typeface="Cambria Math" panose="02040503050406030204" pitchFamily="18" charset="0"/>
                  </a:rPr>
                  <a:t>construction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⋃"/>
                        <m:limLoc m:val="subSup"/>
                        <m:supHide m:val="on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9"/>
                          </m:rPr>
                          <a:rPr lang="en-US" altLang="zh-CN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∈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𝛿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𝑁</m:t>
                            </m:r>
                          </m:sub>
                        </m:sSub>
                        <m:d>
                          <m:d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  <m:sub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sub>
                      <m:sup/>
                      <m:e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𝛿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𝑁</m:t>
                            </m:r>
                          </m:sub>
                        </m:sSub>
                        <m:d>
                          <m:d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</m:e>
                    </m:nary>
                  </m:oMath>
                </a14:m>
                <a:r>
                  <a:rPr lang="en-US" altLang="zh-CN" b="0" i="1" dirty="0">
                    <a:latin typeface="Cambria Math" panose="02040503050406030204" pitchFamily="18" charset="0"/>
                  </a:rPr>
                  <a:t>			</a:t>
                </a:r>
                <a:r>
                  <a:rPr lang="en-US" altLang="zh-CN" b="0" dirty="0">
                    <a:latin typeface="Cambria Math" panose="02040503050406030204" pitchFamily="18" charset="0"/>
                  </a:rPr>
                  <a:t>definition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𝛿</m:t>
                            </m:r>
                          </m:e>
                        </m:acc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</m:oMath>
                </a14:m>
                <a:endParaRPr lang="en-US" altLang="zh-CN" b="0" i="1" dirty="0"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𝛿</m:t>
                            </m:r>
                          </m:e>
                        </m:acc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𝑥𝑎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398" y="1339516"/>
                <a:ext cx="8097309" cy="4868780"/>
              </a:xfrm>
              <a:blipFill>
                <a:blip r:embed="rId2"/>
                <a:stretch>
                  <a:fillRect l="-451" t="-2256" r="-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22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928036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 of FA: Text search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Design a NFA to do the task</a:t>
            </a:r>
          </a:p>
          <a:p>
            <a:pPr lvl="1"/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Convert the NFA to an equivalent DFA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Simplify the DFA by removing unreachable states and merging equivalent states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23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155059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 a NFA recognizing </a:t>
            </a:r>
            <a:r>
              <a:rPr lang="en-US" dirty="0">
                <a:solidFill>
                  <a:schemeClr val="accent6"/>
                </a:solidFill>
              </a:rPr>
              <a:t>web</a:t>
            </a:r>
            <a:r>
              <a:rPr lang="en-US" dirty="0"/>
              <a:t> and </a:t>
            </a:r>
            <a:r>
              <a:rPr lang="en-US" dirty="0" err="1">
                <a:solidFill>
                  <a:schemeClr val="accent6"/>
                </a:solidFill>
              </a:rPr>
              <a:t>ebay</a:t>
            </a:r>
            <a:r>
              <a:rPr lang="en-US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457200" indent="-457200">
                  <a:buFont typeface="+mj-lt"/>
                  <a:buAutoNum type="arabicPeriod"/>
                </a:pPr>
                <a:r>
                  <a:rPr lang="en-US" dirty="0"/>
                  <a:t>There is a start state with a transition to itself on every input symbol.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dirty="0"/>
                  <a:t>For each keyword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dirty="0"/>
                  <a:t>, there are k states, say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dirty="0"/>
                  <a:t>. There is a transition from the start state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on symbol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, a transition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 on symbol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, and so on. The state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dirty="0"/>
                  <a:t> is an accepting state and indicates that keyword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dirty="0"/>
                  <a:t> has been found.</a:t>
                </a: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828" t="-1061" r="-22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24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1756" y="4500355"/>
            <a:ext cx="3315069" cy="2036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066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Convert to equivalent DFA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533398" y="1386787"/>
                <a:ext cx="8097309" cy="4868733"/>
              </a:xfrm>
            </p:spPr>
            <p:txBody>
              <a:bodyPr>
                <a:normAutofit fontScale="92500"/>
              </a:bodyPr>
              <a:lstStyle/>
              <a:p>
                <a:pPr marL="265113" indent="-265113">
                  <a:buFont typeface="+mj-lt"/>
                  <a:buAutoNum type="arabicPeriod"/>
                </a:pPr>
                <a:r>
                  <a:rPr lang="en-US" dirty="0"/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/>
                  <a:t> is the start state of the NFA, then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{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dirty="0"/>
                  <a:t> is one of the states of the DFA.</a:t>
                </a:r>
              </a:p>
              <a:p>
                <a:pPr marL="290513" indent="-290513">
                  <a:buFont typeface="+mj-lt"/>
                  <a:buAutoNum type="arabicPeriod"/>
                </a:pPr>
                <a:r>
                  <a:rPr lang="en-US" sz="2500" dirty="0"/>
                  <a:t>Suppose </a:t>
                </a:r>
                <a14:m>
                  <m:oMath xmlns:m="http://schemas.openxmlformats.org/officeDocument/2006/math"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2500" dirty="0"/>
                  <a:t> is one of the NFA states, and it is reached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5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5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5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500" dirty="0"/>
                  <a:t> along a path </a:t>
                </a:r>
                <a:r>
                  <a:rPr lang="en-US" dirty="0"/>
                  <a:t>whose symbols are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en-US" dirty="0"/>
                  <a:t>. Then one of the DFA states is the set of NFA states consisting of: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 and every other state of the NFA that is reachable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/>
                  <a:t> by following a path whose labels are a suffix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en-US" dirty="0"/>
                  <a:t>, that is, any sequence of symbols of the form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en-US" dirty="0"/>
                  <a:t>.</a:t>
                </a:r>
              </a:p>
              <a:p>
                <a:pPr marL="277813" indent="-277813">
                  <a:buFont typeface="+mj-lt"/>
                  <a:buAutoNum type="arabicPeriod"/>
                </a:pPr>
                <a:r>
                  <a:rPr lang="en-US" dirty="0"/>
                  <a:t>The transition for each of the DFA states can be calculated by the formula</a:t>
                </a:r>
                <a:br>
                  <a:rPr lang="en-US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d>
                      <m:d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sz="2200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⋃"/>
                        <m:limLoc m:val="subSup"/>
                        <m:supHide m:val="on"/>
                        <m:ctrlPr>
                          <a:rPr lang="en-US" altLang="zh-CN" sz="22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9"/>
                          </m:rPr>
                          <a:rPr lang="en-US" altLang="zh-CN" sz="2200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altLang="zh-CN" sz="2200" i="1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en-US" altLang="zh-CN" sz="2200" i="1">
                            <a:latin typeface="Cambria Math" panose="02040503050406030204" pitchFamily="18" charset="0"/>
                          </a:rPr>
                          <m:t>𝑆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altLang="zh-CN" sz="2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𝛿</m:t>
                            </m:r>
                          </m:e>
                          <m:sub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𝑁</m:t>
                            </m:r>
                          </m:sub>
                        </m:sSub>
                        <m:r>
                          <a:rPr lang="en-US" altLang="zh-CN" sz="22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sz="2200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altLang="zh-CN" sz="22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220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altLang="zh-CN" sz="2200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398" y="1386787"/>
                <a:ext cx="8097309" cy="4868733"/>
              </a:xfrm>
              <a:blipFill rotWithShape="0">
                <a:blip r:embed="rId2"/>
                <a:stretch>
                  <a:fillRect l="-752" t="-7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25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410821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Convert to equivalent DFA</a:t>
            </a:r>
          </a:p>
        </p:txBody>
      </p:sp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9557" y="1877203"/>
            <a:ext cx="8023216" cy="2549517"/>
          </a:xfrm>
          <a:prstGeom prst="rect">
            <a:avLst/>
          </a:prstGeom>
        </p:spPr>
      </p:pic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26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637330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Convert to equivalent DFA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27</a:t>
            </a:fld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2631" y="1386788"/>
            <a:ext cx="5468833" cy="504221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2630" y="1386788"/>
            <a:ext cx="5468833" cy="504221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3017" y="1377925"/>
            <a:ext cx="5478446" cy="505108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3016" y="1377924"/>
            <a:ext cx="5478447" cy="505108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53015" y="1386788"/>
            <a:ext cx="5468833" cy="5042218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62629" y="1377923"/>
            <a:ext cx="5478448" cy="5051083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53015" y="1377923"/>
            <a:ext cx="5478448" cy="5051083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43400" y="1386787"/>
            <a:ext cx="5468834" cy="504221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43400" y="1377923"/>
            <a:ext cx="5478448" cy="5051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961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带空迁移的有限自动机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CN" dirty="0"/>
                  <a:t>A </a:t>
                </a:r>
                <a:r>
                  <a:rPr lang="en-US" dirty="0"/>
                  <a:t>nondeterministic finite automate with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dirty="0"/>
                  <a:t>-transition is a quintuple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dirty="0"/>
                  <a:t> is a finite set of state</a:t>
                </a:r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dirty="0"/>
                  <a:t> is a finite set of input symbols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i="1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i="1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i="1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×</m:t>
                    </m:r>
                    <m:r>
                      <m:rPr>
                        <m:sty m:val="p"/>
                      </m:rPr>
                      <a:rPr lang="en-US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Σ</m:t>
                    </m:r>
                    <m:r>
                      <a:rPr lang="en-US" b="0" i="1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∪{</m:t>
                    </m:r>
                    <m:r>
                      <a:rPr lang="en-US" b="0" i="1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b="0" i="1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}→</m:t>
                    </m:r>
                    <m:sSup>
                      <m:sSupPr>
                        <m:ctrlPr>
                          <a:rPr lang="en-US" i="1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i="1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sup>
                    </m:sSup>
                  </m:oMath>
                </a14:m>
                <a:r>
                  <a:rPr lang="en-US" dirty="0"/>
                  <a:t> is a transition function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/>
                  <a:t> is a start state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dirty="0"/>
                  <a:t> is a set of final (accepting) states</a:t>
                </a: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 r="-14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28</a:t>
            </a:fld>
            <a:endParaRPr lang="zh-CN" altLang="en-US" dirty="0"/>
          </a:p>
        </p:txBody>
      </p:sp>
      <p:grpSp>
        <p:nvGrpSpPr>
          <p:cNvPr id="41" name="组合 40"/>
          <p:cNvGrpSpPr/>
          <p:nvPr/>
        </p:nvGrpSpPr>
        <p:grpSpPr>
          <a:xfrm>
            <a:off x="1675245" y="4802783"/>
            <a:ext cx="5338193" cy="1180231"/>
            <a:chOff x="1974347" y="4805703"/>
            <a:chExt cx="5338193" cy="118023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椭圆 7"/>
                <p:cNvSpPr/>
                <p:nvPr/>
              </p:nvSpPr>
              <p:spPr>
                <a:xfrm>
                  <a:off x="2734661" y="5472268"/>
                  <a:ext cx="510746" cy="510746"/>
                </a:xfrm>
                <a:prstGeom prst="ellipse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 anchorCtr="1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8" name="椭圆 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34661" y="5472268"/>
                  <a:ext cx="510746" cy="510746"/>
                </a:xfrm>
                <a:prstGeom prst="ellipse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椭圆 8"/>
                <p:cNvSpPr/>
                <p:nvPr/>
              </p:nvSpPr>
              <p:spPr>
                <a:xfrm>
                  <a:off x="4192758" y="5472268"/>
                  <a:ext cx="510746" cy="510746"/>
                </a:xfrm>
                <a:prstGeom prst="ellipse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 anchorCtr="1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9" name="椭圆 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92758" y="5472268"/>
                  <a:ext cx="510746" cy="510746"/>
                </a:xfrm>
                <a:prstGeom prst="ellipse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椭圆 9"/>
                <p:cNvSpPr/>
                <p:nvPr/>
              </p:nvSpPr>
              <p:spPr>
                <a:xfrm>
                  <a:off x="6801794" y="5475188"/>
                  <a:ext cx="510746" cy="510746"/>
                </a:xfrm>
                <a:prstGeom prst="ellipse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0" name="椭圆 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01794" y="5475188"/>
                  <a:ext cx="510746" cy="510746"/>
                </a:xfrm>
                <a:prstGeom prst="ellipse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" name="直接箭头连接符 10"/>
            <p:cNvCxnSpPr>
              <a:endCxn id="8" idx="2"/>
            </p:cNvCxnSpPr>
            <p:nvPr/>
          </p:nvCxnSpPr>
          <p:spPr>
            <a:xfrm>
              <a:off x="2246138" y="5727641"/>
              <a:ext cx="488523" cy="0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箭头连接符 11"/>
            <p:cNvCxnSpPr>
              <a:stCxn id="8" idx="6"/>
              <a:endCxn id="9" idx="2"/>
            </p:cNvCxnSpPr>
            <p:nvPr/>
          </p:nvCxnSpPr>
          <p:spPr>
            <a:xfrm>
              <a:off x="3245407" y="5727641"/>
              <a:ext cx="947351" cy="0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箭头连接符 12"/>
            <p:cNvCxnSpPr>
              <a:stCxn id="22" idx="6"/>
              <a:endCxn id="10" idx="2"/>
            </p:cNvCxnSpPr>
            <p:nvPr/>
          </p:nvCxnSpPr>
          <p:spPr>
            <a:xfrm>
              <a:off x="6016003" y="5727641"/>
              <a:ext cx="785791" cy="2920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曲线连接符 13"/>
            <p:cNvCxnSpPr>
              <a:stCxn id="9" idx="1"/>
              <a:endCxn id="9" idx="7"/>
            </p:cNvCxnSpPr>
            <p:nvPr/>
          </p:nvCxnSpPr>
          <p:spPr>
            <a:xfrm rot="5400000" flipH="1" flipV="1">
              <a:off x="4448131" y="5366489"/>
              <a:ext cx="12700" cy="361152"/>
            </a:xfrm>
            <a:prstGeom prst="curvedConnector3">
              <a:avLst>
                <a:gd name="adj1" fmla="val 2927276"/>
              </a:avLst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文本框 14"/>
                <p:cNvSpPr txBox="1"/>
                <p:nvPr/>
              </p:nvSpPr>
              <p:spPr>
                <a:xfrm>
                  <a:off x="3527747" y="5325658"/>
                  <a:ext cx="36349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5" name="文本框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27747" y="5325658"/>
                  <a:ext cx="363497" cy="369332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文本框 15"/>
                <p:cNvSpPr txBox="1"/>
                <p:nvPr/>
              </p:nvSpPr>
              <p:spPr>
                <a:xfrm>
                  <a:off x="4985844" y="5287602"/>
                  <a:ext cx="378885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6" name="文本框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85844" y="5287602"/>
                  <a:ext cx="378885" cy="369332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文本框 16"/>
                <p:cNvSpPr txBox="1"/>
                <p:nvPr/>
              </p:nvSpPr>
              <p:spPr>
                <a:xfrm>
                  <a:off x="4273905" y="4805703"/>
                  <a:ext cx="378885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7" name="文本框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73905" y="4805703"/>
                  <a:ext cx="378885" cy="369332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8" name="文本框 17"/>
            <p:cNvSpPr txBox="1"/>
            <p:nvPr/>
          </p:nvSpPr>
          <p:spPr>
            <a:xfrm>
              <a:off x="1974347" y="5253379"/>
              <a:ext cx="6832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Start</a:t>
              </a:r>
              <a:endParaRPr lang="zh-CN" altLang="en-US" dirty="0"/>
            </a:p>
          </p:txBody>
        </p:sp>
        <p:sp>
          <p:nvSpPr>
            <p:cNvPr id="19" name="椭圆 18"/>
            <p:cNvSpPr/>
            <p:nvPr/>
          </p:nvSpPr>
          <p:spPr>
            <a:xfrm>
              <a:off x="6852409" y="5517690"/>
              <a:ext cx="409564" cy="430676"/>
            </a:xfrm>
            <a:prstGeom prst="ellipse">
              <a:avLst/>
            </a:prstGeom>
            <a:noFill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0" name="曲线连接符 19"/>
            <p:cNvCxnSpPr>
              <a:stCxn id="8" idx="1"/>
              <a:endCxn id="8" idx="7"/>
            </p:cNvCxnSpPr>
            <p:nvPr/>
          </p:nvCxnSpPr>
          <p:spPr>
            <a:xfrm rot="5400000" flipH="1" flipV="1">
              <a:off x="2990034" y="5366489"/>
              <a:ext cx="12700" cy="361152"/>
            </a:xfrm>
            <a:prstGeom prst="curvedConnector3">
              <a:avLst>
                <a:gd name="adj1" fmla="val 2859984"/>
              </a:avLst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文本框 20"/>
                <p:cNvSpPr txBox="1"/>
                <p:nvPr/>
              </p:nvSpPr>
              <p:spPr>
                <a:xfrm>
                  <a:off x="2805049" y="4805703"/>
                  <a:ext cx="38266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1" name="文本框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05049" y="4805703"/>
                  <a:ext cx="382669" cy="369332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椭圆 21"/>
                <p:cNvSpPr/>
                <p:nvPr/>
              </p:nvSpPr>
              <p:spPr>
                <a:xfrm>
                  <a:off x="5505257" y="5472268"/>
                  <a:ext cx="510746" cy="510746"/>
                </a:xfrm>
                <a:prstGeom prst="ellipse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 anchorCtr="1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2" name="椭圆 2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05257" y="5472268"/>
                  <a:ext cx="510746" cy="510746"/>
                </a:xfrm>
                <a:prstGeom prst="ellipse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3" name="直接箭头连接符 22"/>
            <p:cNvCxnSpPr>
              <a:stCxn id="9" idx="6"/>
              <a:endCxn id="22" idx="2"/>
            </p:cNvCxnSpPr>
            <p:nvPr/>
          </p:nvCxnSpPr>
          <p:spPr>
            <a:xfrm>
              <a:off x="4703504" y="5727641"/>
              <a:ext cx="801753" cy="0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曲线连接符 23"/>
            <p:cNvCxnSpPr>
              <a:stCxn id="22" idx="1"/>
              <a:endCxn id="22" idx="7"/>
            </p:cNvCxnSpPr>
            <p:nvPr/>
          </p:nvCxnSpPr>
          <p:spPr>
            <a:xfrm rot="5400000" flipH="1" flipV="1">
              <a:off x="5760630" y="5366489"/>
              <a:ext cx="12700" cy="361152"/>
            </a:xfrm>
            <a:prstGeom prst="curvedConnector3">
              <a:avLst>
                <a:gd name="adj1" fmla="val 2994567"/>
              </a:avLst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文本框 31"/>
                <p:cNvSpPr txBox="1"/>
                <p:nvPr/>
              </p:nvSpPr>
              <p:spPr>
                <a:xfrm>
                  <a:off x="6223554" y="5325658"/>
                  <a:ext cx="36349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2" name="文本框 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23554" y="5325658"/>
                  <a:ext cx="363497" cy="369332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文本框 32"/>
                <p:cNvSpPr txBox="1"/>
                <p:nvPr/>
              </p:nvSpPr>
              <p:spPr>
                <a:xfrm>
                  <a:off x="5577537" y="4805703"/>
                  <a:ext cx="361894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3" name="文本框 3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77537" y="4805703"/>
                  <a:ext cx="361894" cy="369332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文本框 33"/>
                <p:cNvSpPr txBox="1"/>
                <p:nvPr/>
              </p:nvSpPr>
              <p:spPr>
                <a:xfrm>
                  <a:off x="6900079" y="4805703"/>
                  <a:ext cx="389144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4" name="文本框 3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00079" y="4805703"/>
                  <a:ext cx="389144" cy="369332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5" name="曲线连接符 34"/>
            <p:cNvCxnSpPr>
              <a:stCxn id="10" idx="1"/>
              <a:endCxn id="10" idx="7"/>
            </p:cNvCxnSpPr>
            <p:nvPr/>
          </p:nvCxnSpPr>
          <p:spPr>
            <a:xfrm rot="5400000" flipH="1" flipV="1">
              <a:off x="7057167" y="5369409"/>
              <a:ext cx="12700" cy="361152"/>
            </a:xfrm>
            <a:prstGeom prst="curvedConnector3">
              <a:avLst>
                <a:gd name="adj1" fmla="val 3196425"/>
              </a:avLst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167615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标题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Language of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dirty="0"/>
                  <a:t>-NFA</a:t>
                </a:r>
              </a:p>
            </p:txBody>
          </p:sp>
        </mc:Choice>
        <mc:Fallback xmlns="">
          <p:sp>
            <p:nvSpPr>
              <p:cNvPr id="2" name="标题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l="-1881"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Extended transition function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</m:acc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Basis: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</m:acc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_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𝑐𝑙𝑜𝑠𝑢𝑟𝑒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Inductive: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</m:acc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𝑥𝑎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⋃"/>
                        <m:limLoc m:val="subSup"/>
                        <m:supHide m:val="on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9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acc>
                          <m:accPr>
                            <m:chr m:val="̂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𝛿</m:t>
                            </m:r>
                          </m:e>
                        </m:acc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sub>
                      <m:sup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  <m:r>
                          <m:rPr>
                            <m:lit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_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𝑐𝑙𝑜𝑠𝑢𝑟𝑒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br>
                  <a:rPr lang="en-US" dirty="0"/>
                </a:br>
                <a:r>
                  <a:rPr lang="en-US" dirty="0"/>
                  <a:t>where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⋃"/>
                        <m:limLoc m:val="subSup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9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sub>
                      <m:sup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US" dirty="0"/>
              </a:p>
              <a:p>
                <a:r>
                  <a:rPr lang="en-US" dirty="0"/>
                  <a:t>Language of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dirty="0"/>
                  <a:t>-NFA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</m:acc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∩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≠∅}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527" t="-5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29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061917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标题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Equivalence between NFA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dirty="0"/>
                  <a:t>-NFA</a:t>
                </a:r>
              </a:p>
            </p:txBody>
          </p:sp>
        </mc:Choice>
        <mc:Fallback xmlns="">
          <p:sp>
            <p:nvSpPr>
              <p:cNvPr id="2" name="标题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l="-1881"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533398" y="1386788"/>
                <a:ext cx="8097309" cy="4920008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A language L can be accepted by a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dirty="0"/>
                  <a:t>-NFA, it can be also accepted by a NFA</a:t>
                </a:r>
              </a:p>
              <a:p>
                <a:r>
                  <a:rPr lang="en-US" dirty="0"/>
                  <a:t>Proof: Construct an equivalent NFA=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Σ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from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dirty="0"/>
                  <a:t>-NFA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∪{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dirty="0"/>
                  <a:t>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_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𝑐𝑙𝑜𝑠𝑢𝑟𝑒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∩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≠∅</m:t>
                    </m:r>
                  </m:oMath>
                </a14:m>
                <a:r>
                  <a:rPr lang="en-US" dirty="0"/>
                  <a:t>, otherwise,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Proof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̂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𝛿</m:t>
                            </m:r>
                          </m:e>
                        </m:acc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Basis: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𝛿</m:t>
                            </m:r>
                          </m:e>
                        </m:acc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′(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</m:t>
                    </m:r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Induction: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𝑥𝑎</m:t>
                    </m:r>
                  </m:oMath>
                </a14:m>
                <a:r>
                  <a:rPr lang="en-US" dirty="0"/>
                  <a:t>,</a:t>
                </a:r>
                <a:br>
                  <a:rPr lang="en-US" dirty="0"/>
                </a:br>
                <a:r>
                  <a:rPr lang="en-US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𝛿</m:t>
                            </m:r>
                          </m:e>
                        </m:acc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⋃"/>
                        <m:limLoc m:val="subSup"/>
                        <m:sup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9"/>
                          </m:rPr>
                          <a:rPr lang="en-US" i="1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𝛿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̂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𝛿</m:t>
                                </m:r>
                              </m:e>
                            </m:acc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sub>
                      <m:sup/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𝜖</m:t>
                        </m:r>
                        <m:r>
                          <m:rPr>
                            <m:lit/>
                          </m:rPr>
                          <a:rPr lang="en-US" i="1">
                            <a:latin typeface="Cambria Math" panose="02040503050406030204" pitchFamily="18" charset="0"/>
                          </a:rPr>
                          <m:t>_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𝑐𝑙𝑜𝑠𝑢𝑟𝑒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br>
                  <a:rPr lang="en-US" i="1" dirty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⋃"/>
                        <m:limLoc m:val="subSup"/>
                        <m:sup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9"/>
                          </m:rPr>
                          <a:rPr lang="en-US" i="1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𝛿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𝛿</m:t>
                            </m:r>
                          </m:e>
                        </m:acc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sub>
                      <m:sup/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𝜖</m:t>
                        </m:r>
                        <m:r>
                          <m:rPr>
                            <m:lit/>
                          </m:rPr>
                          <a:rPr lang="en-US" i="1">
                            <a:latin typeface="Cambria Math" panose="02040503050406030204" pitchFamily="18" charset="0"/>
                          </a:rPr>
                          <m:t>_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𝑐𝑙𝑜𝑠𝑢𝑟𝑒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br>
                  <a:rPr lang="en-US" i="1" dirty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398" y="1386788"/>
                <a:ext cx="8097309" cy="4920008"/>
              </a:xfrm>
              <a:blipFill rotWithShape="0">
                <a:blip r:embed="rId3"/>
                <a:stretch>
                  <a:fillRect l="-451" t="-1361" b="-210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30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92341308"/>
      </p:ext>
    </p:extLst>
  </p:cSld>
  <p:clrMapOvr>
    <a:masterClrMapping/>
  </p:clrMapOvr>
</p:sld>
</file>

<file path=ppt/theme/theme1.xml><?xml version="1.0" encoding="utf-8"?>
<a:theme xmlns:a="http://schemas.openxmlformats.org/drawingml/2006/main" name="切片">
  <a:themeElements>
    <a:clrScheme name="气流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切片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切片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14560</TotalTime>
  <Words>1447</Words>
  <Application>Microsoft Office PowerPoint</Application>
  <PresentationFormat>全屏显示(4:3)</PresentationFormat>
  <Paragraphs>422</Paragraphs>
  <Slides>30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38" baseType="lpstr">
      <vt:lpstr>宋体</vt:lpstr>
      <vt:lpstr>微软雅黑</vt:lpstr>
      <vt:lpstr>幼圆</vt:lpstr>
      <vt:lpstr>Calibri</vt:lpstr>
      <vt:lpstr>Cambria Math</vt:lpstr>
      <vt:lpstr>Century Gothic</vt:lpstr>
      <vt:lpstr>Wingdings 3</vt:lpstr>
      <vt:lpstr>切片</vt:lpstr>
      <vt:lpstr>形式语言与自动机理论  S2-2 有限状态自动机 </vt:lpstr>
      <vt:lpstr>确定的有限状态自动机(DFA)</vt:lpstr>
      <vt:lpstr>有限自动机的其他表示法</vt:lpstr>
      <vt:lpstr>自动机接受的字符串</vt:lpstr>
      <vt:lpstr>自动机接受的语言</vt:lpstr>
      <vt:lpstr>Example</vt:lpstr>
      <vt:lpstr>Example</vt:lpstr>
      <vt:lpstr>Example</vt:lpstr>
      <vt:lpstr>Example</vt:lpstr>
      <vt:lpstr>课堂练习</vt:lpstr>
      <vt:lpstr>答案</vt:lpstr>
      <vt:lpstr>答案</vt:lpstr>
      <vt:lpstr>答案</vt:lpstr>
      <vt:lpstr>作业</vt:lpstr>
      <vt:lpstr>不确定的有限状态自动机(NFA)</vt:lpstr>
      <vt:lpstr>NFA接受的语言</vt:lpstr>
      <vt:lpstr>Example</vt:lpstr>
      <vt:lpstr>Example</vt:lpstr>
      <vt:lpstr>NFA和DFA的等价性</vt:lpstr>
      <vt:lpstr>Example</vt:lpstr>
      <vt:lpstr>Example</vt:lpstr>
      <vt:lpstr>NFA和DFA的等价性</vt:lpstr>
      <vt:lpstr>Application of FA: Text search</vt:lpstr>
      <vt:lpstr>Design a NFA recognizing web and ebay </vt:lpstr>
      <vt:lpstr>Convert to equivalent DFA</vt:lpstr>
      <vt:lpstr>Convert to equivalent DFA</vt:lpstr>
      <vt:lpstr>Convert to equivalent DFA</vt:lpstr>
      <vt:lpstr>带空迁移的有限自动机</vt:lpstr>
      <vt:lpstr>Language of ϵ-NFA</vt:lpstr>
      <vt:lpstr>Equivalence between NFA and ϵ-NFA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qin li</dc:creator>
  <cp:lastModifiedBy>li qin</cp:lastModifiedBy>
  <cp:revision>484</cp:revision>
  <dcterms:created xsi:type="dcterms:W3CDTF">2017-02-02T01:49:40Z</dcterms:created>
  <dcterms:modified xsi:type="dcterms:W3CDTF">2020-03-21T08:38:36Z</dcterms:modified>
</cp:coreProperties>
</file>