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8" r:id="rId1"/>
  </p:sldMasterIdLst>
  <p:notesMasterIdLst>
    <p:notesMasterId r:id="rId62"/>
  </p:notesMasterIdLst>
  <p:sldIdLst>
    <p:sldId id="256" r:id="rId2"/>
    <p:sldId id="305" r:id="rId3"/>
    <p:sldId id="306" r:id="rId4"/>
    <p:sldId id="307" r:id="rId5"/>
    <p:sldId id="308" r:id="rId6"/>
    <p:sldId id="310" r:id="rId7"/>
    <p:sldId id="312" r:id="rId8"/>
    <p:sldId id="309" r:id="rId9"/>
    <p:sldId id="311" r:id="rId10"/>
    <p:sldId id="331" r:id="rId11"/>
    <p:sldId id="313" r:id="rId12"/>
    <p:sldId id="314" r:id="rId13"/>
    <p:sldId id="315" r:id="rId14"/>
    <p:sldId id="316" r:id="rId15"/>
    <p:sldId id="318" r:id="rId16"/>
    <p:sldId id="319" r:id="rId17"/>
    <p:sldId id="320" r:id="rId18"/>
    <p:sldId id="321" r:id="rId19"/>
    <p:sldId id="322" r:id="rId20"/>
    <p:sldId id="317" r:id="rId21"/>
    <p:sldId id="370" r:id="rId22"/>
    <p:sldId id="326" r:id="rId23"/>
    <p:sldId id="328" r:id="rId24"/>
    <p:sldId id="327" r:id="rId25"/>
    <p:sldId id="329" r:id="rId26"/>
    <p:sldId id="338" r:id="rId27"/>
    <p:sldId id="332" r:id="rId28"/>
    <p:sldId id="333" r:id="rId29"/>
    <p:sldId id="334" r:id="rId30"/>
    <p:sldId id="339" r:id="rId31"/>
    <p:sldId id="340" r:id="rId32"/>
    <p:sldId id="347" r:id="rId33"/>
    <p:sldId id="341" r:id="rId34"/>
    <p:sldId id="343" r:id="rId35"/>
    <p:sldId id="342" r:id="rId36"/>
    <p:sldId id="345" r:id="rId37"/>
    <p:sldId id="346" r:id="rId38"/>
    <p:sldId id="348" r:id="rId39"/>
    <p:sldId id="344" r:id="rId40"/>
    <p:sldId id="349" r:id="rId41"/>
    <p:sldId id="335" r:id="rId42"/>
    <p:sldId id="330" r:id="rId43"/>
    <p:sldId id="350" r:id="rId44"/>
    <p:sldId id="351" r:id="rId45"/>
    <p:sldId id="371" r:id="rId46"/>
    <p:sldId id="354" r:id="rId47"/>
    <p:sldId id="355" r:id="rId48"/>
    <p:sldId id="356" r:id="rId49"/>
    <p:sldId id="357" r:id="rId50"/>
    <p:sldId id="367" r:id="rId51"/>
    <p:sldId id="358" r:id="rId52"/>
    <p:sldId id="359" r:id="rId53"/>
    <p:sldId id="360" r:id="rId54"/>
    <p:sldId id="365" r:id="rId55"/>
    <p:sldId id="337" r:id="rId56"/>
    <p:sldId id="352" r:id="rId57"/>
    <p:sldId id="361" r:id="rId58"/>
    <p:sldId id="362" r:id="rId59"/>
    <p:sldId id="363" r:id="rId60"/>
    <p:sldId id="369" r:id="rId6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506C91"/>
    <a:srgbClr val="55C0DF"/>
    <a:srgbClr val="60CE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4599F94E-CEE6-441E-89CC-EB005ECD8F06}">
      <a14:m xmlns:a14="http://schemas.microsoft.com/office/drawing/2010/main">
        <m:mathPr xmlns:m="http://schemas.openxmlformats.org/officeDocument/2006/math">
          <m:brkBin m:val="before"/>
          <m:brkBinSub m:val="--"/>
        </m:mathPr>
      </a14:m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5" autoAdjust="0"/>
    <p:restoredTop sz="94660"/>
  </p:normalViewPr>
  <p:slideViewPr>
    <p:cSldViewPr snapToGrid="0">
      <p:cViewPr varScale="1">
        <p:scale>
          <a:sx n="91" d="100"/>
          <a:sy n="91" d="100"/>
        </p:scale>
        <p:origin x="998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BD0EDA-B9C0-444E-8D8F-58B52679D65C}" type="datetimeFigureOut">
              <a:rPr lang="zh-CN" altLang="en-US" smtClean="0"/>
              <a:t>2022/3/29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DA1BEA-AAEE-4D0E-AAEB-DD923EEFB0C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872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98074" y="5885012"/>
            <a:ext cx="856907" cy="669925"/>
          </a:xfrm>
        </p:spPr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8752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9144000" cy="102475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5000"/>
                </a:schemeClr>
              </a:gs>
              <a:gs pos="49000">
                <a:srgbClr val="506C91">
                  <a:tint val="44500"/>
                  <a:satMod val="160000"/>
                </a:srgbClr>
              </a:gs>
              <a:gs pos="100000">
                <a:srgbClr val="506C91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146856"/>
            <a:ext cx="8097309" cy="877903"/>
          </a:xfrm>
        </p:spPr>
        <p:txBody>
          <a:bodyPr/>
          <a:lstStyle>
            <a:lvl1pPr>
              <a:defRPr cap="none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8" y="1386788"/>
            <a:ext cx="8097309" cy="4596226"/>
          </a:xfrm>
        </p:spPr>
        <p:txBody>
          <a:bodyPr anchor="t" anchorCtr="0">
            <a:normAutofit/>
          </a:bodyPr>
          <a:lstStyle>
            <a:lvl1pPr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95593" y="6109138"/>
            <a:ext cx="535114" cy="428187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C62C68C5-78A2-4B1D-973E-F421ABB54D5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09114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4813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2367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8749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9626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3702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2600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0963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4186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67146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09856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0885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579210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76767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76330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3843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58307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110.png"/><Relationship Id="rId18" Type="http://schemas.openxmlformats.org/officeDocument/2006/relationships/image" Target="../media/image122.png"/><Relationship Id="rId3" Type="http://schemas.openxmlformats.org/officeDocument/2006/relationships/image" Target="../media/image4.png"/><Relationship Id="rId21" Type="http://schemas.openxmlformats.org/officeDocument/2006/relationships/image" Target="../media/image125.png"/><Relationship Id="rId7" Type="http://schemas.openxmlformats.org/officeDocument/2006/relationships/image" Target="../media/image88.png"/><Relationship Id="rId12" Type="http://schemas.openxmlformats.org/officeDocument/2006/relationships/image" Target="../media/image109.png"/><Relationship Id="rId17" Type="http://schemas.openxmlformats.org/officeDocument/2006/relationships/image" Target="../media/image121.png"/><Relationship Id="rId25" Type="http://schemas.openxmlformats.org/officeDocument/2006/relationships/image" Target="../media/image129.png"/><Relationship Id="rId2" Type="http://schemas.openxmlformats.org/officeDocument/2006/relationships/image" Target="../media/image83.png"/><Relationship Id="rId16" Type="http://schemas.openxmlformats.org/officeDocument/2006/relationships/image" Target="../media/image119.png"/><Relationship Id="rId20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11" Type="http://schemas.openxmlformats.org/officeDocument/2006/relationships/image" Target="../media/image105.png"/><Relationship Id="rId24" Type="http://schemas.openxmlformats.org/officeDocument/2006/relationships/image" Target="../media/image128.png"/><Relationship Id="rId5" Type="http://schemas.openxmlformats.org/officeDocument/2006/relationships/image" Target="../media/image86.png"/><Relationship Id="rId15" Type="http://schemas.openxmlformats.org/officeDocument/2006/relationships/image" Target="../media/image118.png"/><Relationship Id="rId23" Type="http://schemas.openxmlformats.org/officeDocument/2006/relationships/image" Target="../media/image127.png"/><Relationship Id="rId10" Type="http://schemas.openxmlformats.org/officeDocument/2006/relationships/image" Target="../media/image104.png"/><Relationship Id="rId19" Type="http://schemas.openxmlformats.org/officeDocument/2006/relationships/image" Target="../media/image123.png"/><Relationship Id="rId4" Type="http://schemas.openxmlformats.org/officeDocument/2006/relationships/image" Target="../media/image85.png"/><Relationship Id="rId9" Type="http://schemas.openxmlformats.org/officeDocument/2006/relationships/image" Target="../media/image103.png"/><Relationship Id="rId14" Type="http://schemas.openxmlformats.org/officeDocument/2006/relationships/image" Target="../media/image111.png"/><Relationship Id="rId22" Type="http://schemas.openxmlformats.org/officeDocument/2006/relationships/image" Target="../media/image126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3.png"/><Relationship Id="rId18" Type="http://schemas.openxmlformats.org/officeDocument/2006/relationships/image" Target="../media/image148.png"/><Relationship Id="rId26" Type="http://schemas.openxmlformats.org/officeDocument/2006/relationships/image" Target="../media/image184.png"/><Relationship Id="rId39" Type="http://schemas.openxmlformats.org/officeDocument/2006/relationships/image" Target="../media/image197.png"/><Relationship Id="rId21" Type="http://schemas.openxmlformats.org/officeDocument/2006/relationships/image" Target="../media/image152.png"/><Relationship Id="rId34" Type="http://schemas.openxmlformats.org/officeDocument/2006/relationships/image" Target="../media/image192.png"/><Relationship Id="rId7" Type="http://schemas.openxmlformats.org/officeDocument/2006/relationships/image" Target="../media/image136.png"/><Relationship Id="rId2" Type="http://schemas.openxmlformats.org/officeDocument/2006/relationships/image" Target="../media/image5.png"/><Relationship Id="rId16" Type="http://schemas.openxmlformats.org/officeDocument/2006/relationships/image" Target="../media/image146.png"/><Relationship Id="rId20" Type="http://schemas.openxmlformats.org/officeDocument/2006/relationships/image" Target="../media/image7.png"/><Relationship Id="rId29" Type="http://schemas.openxmlformats.org/officeDocument/2006/relationships/image" Target="../media/image187.png"/><Relationship Id="rId41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.png"/><Relationship Id="rId11" Type="http://schemas.openxmlformats.org/officeDocument/2006/relationships/image" Target="../media/image141.png"/><Relationship Id="rId24" Type="http://schemas.openxmlformats.org/officeDocument/2006/relationships/image" Target="../media/image155.png"/><Relationship Id="rId32" Type="http://schemas.openxmlformats.org/officeDocument/2006/relationships/image" Target="../media/image190.png"/><Relationship Id="rId37" Type="http://schemas.openxmlformats.org/officeDocument/2006/relationships/image" Target="../media/image195.png"/><Relationship Id="rId40" Type="http://schemas.openxmlformats.org/officeDocument/2006/relationships/image" Target="../media/image198.png"/><Relationship Id="rId5" Type="http://schemas.openxmlformats.org/officeDocument/2006/relationships/image" Target="../media/image134.png"/><Relationship Id="rId15" Type="http://schemas.openxmlformats.org/officeDocument/2006/relationships/image" Target="../media/image145.png"/><Relationship Id="rId23" Type="http://schemas.openxmlformats.org/officeDocument/2006/relationships/image" Target="../media/image154.png"/><Relationship Id="rId28" Type="http://schemas.openxmlformats.org/officeDocument/2006/relationships/image" Target="../media/image186.png"/><Relationship Id="rId36" Type="http://schemas.openxmlformats.org/officeDocument/2006/relationships/image" Target="../media/image194.png"/><Relationship Id="rId10" Type="http://schemas.openxmlformats.org/officeDocument/2006/relationships/image" Target="../media/image139.png"/><Relationship Id="rId19" Type="http://schemas.openxmlformats.org/officeDocument/2006/relationships/image" Target="../media/image149.png"/><Relationship Id="rId31" Type="http://schemas.openxmlformats.org/officeDocument/2006/relationships/image" Target="../media/image189.png"/><Relationship Id="rId4" Type="http://schemas.openxmlformats.org/officeDocument/2006/relationships/image" Target="../media/image133.png"/><Relationship Id="rId9" Type="http://schemas.openxmlformats.org/officeDocument/2006/relationships/image" Target="../media/image6.png"/><Relationship Id="rId14" Type="http://schemas.openxmlformats.org/officeDocument/2006/relationships/image" Target="../media/image144.png"/><Relationship Id="rId22" Type="http://schemas.openxmlformats.org/officeDocument/2006/relationships/image" Target="../media/image8.png"/><Relationship Id="rId27" Type="http://schemas.openxmlformats.org/officeDocument/2006/relationships/image" Target="../media/image185.png"/><Relationship Id="rId30" Type="http://schemas.openxmlformats.org/officeDocument/2006/relationships/image" Target="../media/image188.png"/><Relationship Id="rId35" Type="http://schemas.openxmlformats.org/officeDocument/2006/relationships/image" Target="../media/image193.png"/><Relationship Id="rId8" Type="http://schemas.openxmlformats.org/officeDocument/2006/relationships/image" Target="../media/image137.png"/><Relationship Id="rId3" Type="http://schemas.openxmlformats.org/officeDocument/2006/relationships/image" Target="../media/image132.png"/><Relationship Id="rId12" Type="http://schemas.openxmlformats.org/officeDocument/2006/relationships/image" Target="../media/image142.png"/><Relationship Id="rId17" Type="http://schemas.openxmlformats.org/officeDocument/2006/relationships/image" Target="../media/image147.png"/><Relationship Id="rId25" Type="http://schemas.openxmlformats.org/officeDocument/2006/relationships/image" Target="../media/image163.png"/><Relationship Id="rId33" Type="http://schemas.openxmlformats.org/officeDocument/2006/relationships/image" Target="../media/image191.png"/><Relationship Id="rId38" Type="http://schemas.openxmlformats.org/officeDocument/2006/relationships/image" Target="../media/image19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png"/><Relationship Id="rId13" Type="http://schemas.openxmlformats.org/officeDocument/2006/relationships/image" Target="../media/image225.png"/><Relationship Id="rId3" Type="http://schemas.openxmlformats.org/officeDocument/2006/relationships/image" Target="../media/image215.png"/><Relationship Id="rId7" Type="http://schemas.openxmlformats.org/officeDocument/2006/relationships/image" Target="../media/image219.png"/><Relationship Id="rId12" Type="http://schemas.openxmlformats.org/officeDocument/2006/relationships/image" Target="../media/image22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8.png"/><Relationship Id="rId11" Type="http://schemas.openxmlformats.org/officeDocument/2006/relationships/image" Target="../media/image223.png"/><Relationship Id="rId5" Type="http://schemas.openxmlformats.org/officeDocument/2006/relationships/image" Target="../media/image2170.png"/><Relationship Id="rId10" Type="http://schemas.openxmlformats.org/officeDocument/2006/relationships/image" Target="../media/image222.png"/><Relationship Id="rId4" Type="http://schemas.openxmlformats.org/officeDocument/2006/relationships/image" Target="../media/image216.png"/><Relationship Id="rId9" Type="http://schemas.openxmlformats.org/officeDocument/2006/relationships/image" Target="../media/image221.png"/><Relationship Id="rId14" Type="http://schemas.openxmlformats.org/officeDocument/2006/relationships/image" Target="../media/image22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png"/><Relationship Id="rId2" Type="http://schemas.openxmlformats.org/officeDocument/2006/relationships/image" Target="../media/image23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png"/><Relationship Id="rId2" Type="http://schemas.openxmlformats.org/officeDocument/2006/relationships/image" Target="../media/image23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image" Target="../media/image23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2.png"/><Relationship Id="rId2" Type="http://schemas.openxmlformats.org/officeDocument/2006/relationships/image" Target="../media/image241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5.png"/><Relationship Id="rId2" Type="http://schemas.openxmlformats.org/officeDocument/2006/relationships/image" Target="../media/image244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7.png"/><Relationship Id="rId2" Type="http://schemas.openxmlformats.org/officeDocument/2006/relationships/image" Target="../media/image24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9.png"/><Relationship Id="rId2" Type="http://schemas.openxmlformats.org/officeDocument/2006/relationships/image" Target="../media/image24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4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2.png"/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4.png"/><Relationship Id="rId2" Type="http://schemas.openxmlformats.org/officeDocument/2006/relationships/image" Target="../media/image25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5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5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0.png"/><Relationship Id="rId13" Type="http://schemas.openxmlformats.org/officeDocument/2006/relationships/image" Target="../media/image36.png"/><Relationship Id="rId3" Type="http://schemas.openxmlformats.org/officeDocument/2006/relationships/image" Target="../media/image260.png"/><Relationship Id="rId7" Type="http://schemas.openxmlformats.org/officeDocument/2006/relationships/image" Target="../media/image300.png"/><Relationship Id="rId12" Type="http://schemas.openxmlformats.org/officeDocument/2006/relationships/image" Target="../media/image35.png"/><Relationship Id="rId2" Type="http://schemas.openxmlformats.org/officeDocument/2006/relationships/image" Target="../media/image255.png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0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4" Type="http://schemas.openxmlformats.org/officeDocument/2006/relationships/image" Target="../media/image271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2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4.png"/><Relationship Id="rId2" Type="http://schemas.openxmlformats.org/officeDocument/2006/relationships/image" Target="../media/image25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形式语言与自动机理论</a:t>
            </a:r>
            <a:br>
              <a:rPr lang="en-US" altLang="zh-CN" dirty="0"/>
            </a:br>
            <a:br>
              <a:rPr lang="en-US" altLang="zh-CN" dirty="0"/>
            </a:br>
            <a:r>
              <a:rPr lang="en-US" altLang="zh-CN" dirty="0"/>
              <a:t>S2-3 </a:t>
            </a:r>
            <a:r>
              <a:rPr lang="zh-CN" altLang="en-US" dirty="0"/>
              <a:t>正则语言</a:t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</a:rPr>
              <a:t>李钦  副教授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华东师范大学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软件工程学院</a:t>
            </a:r>
          </a:p>
        </p:txBody>
      </p:sp>
    </p:spTree>
    <p:extLst>
      <p:ext uri="{BB962C8B-B14F-4D97-AF65-F5344CB8AC3E}">
        <p14:creationId xmlns:p14="http://schemas.microsoft.com/office/powerpoint/2010/main" val="3854068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正则语言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zh-CN" altLang="en-US" dirty="0"/>
                  <a:t>正则表达式（</a:t>
                </a:r>
                <a:r>
                  <a:rPr lang="en-US" altLang="zh-CN" dirty="0"/>
                  <a:t>Regular Expression</a:t>
                </a:r>
                <a:r>
                  <a:rPr lang="zh-CN" altLang="en-US" dirty="0"/>
                  <a:t>）</a:t>
                </a:r>
                <a:endParaRPr lang="en-US" altLang="zh-CN" dirty="0"/>
              </a:p>
              <a:p>
                <a:pPr lvl="1"/>
                <a:r>
                  <a:rPr lang="en-US" dirty="0"/>
                  <a:t>Basis: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∅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dirty="0"/>
                  <a:t> are RE</a:t>
                </a:r>
              </a:p>
              <a:p>
                <a:pPr lvl="1"/>
                <a:r>
                  <a:rPr lang="en-US" dirty="0"/>
                  <a:t>Inductive: </a:t>
                </a:r>
              </a:p>
              <a:p>
                <a:pPr lvl="2"/>
                <a:r>
                  <a:rPr lang="en-US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are RE,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are RE</a:t>
                </a:r>
              </a:p>
              <a:p>
                <a:pPr lvl="2"/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 is RE,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 is RE</a:t>
                </a:r>
              </a:p>
              <a:p>
                <a:r>
                  <a:rPr lang="zh-CN" altLang="en-US" dirty="0"/>
                  <a:t>正则语言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𝑅𝐸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Basis: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∅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Inductive: 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pPr lvl="2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7" t="-185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14726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 err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 dirty="0" err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𝑐𝑑</m:t>
                    </m:r>
                  </m:oMath>
                </a14:m>
                <a:r>
                  <a:rPr lang="en-US" dirty="0"/>
                  <a:t>				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𝑤𝑐𝑑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𝑎𝑎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𝑏𝑏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			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≥0,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≥0} 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 RE that describe decimal numbers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lit/>
                          </m:rP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</m:d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0..9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</m:d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0..9</m:t>
                        </m:r>
                      </m:e>
                    </m:d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0..9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/>
                  <a:t>Strings with alternating 0 and 1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+1)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+0)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Strings with no pair of consecutive 0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1+01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(0+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36864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有限自动机和正则表达式等价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For every regular expression R there is a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-NFA A such that L(A) = L(R).</a:t>
                </a:r>
              </a:p>
              <a:p>
                <a:r>
                  <a:rPr lang="en-US" dirty="0"/>
                  <a:t>For every DFA A we can find a regular expression R such that L(R) = L(A).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6751" y="3480238"/>
            <a:ext cx="3629025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661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From RE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-NFA</a:t>
                </a:r>
              </a:p>
            </p:txBody>
          </p:sp>
        </mc:Choice>
        <mc:Fallback xmlns="">
          <p:sp>
            <p:nvSpPr>
              <p:cNvPr id="2" name="标题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881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Basis: Automata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∅,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Inductive: Automata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5</a:t>
            </a:fld>
            <a:endParaRPr lang="zh-CN" altLang="en-US" dirty="0"/>
          </a:p>
        </p:txBody>
      </p:sp>
      <p:grpSp>
        <p:nvGrpSpPr>
          <p:cNvPr id="15" name="组合 14"/>
          <p:cNvGrpSpPr/>
          <p:nvPr/>
        </p:nvGrpSpPr>
        <p:grpSpPr>
          <a:xfrm>
            <a:off x="6718601" y="2049765"/>
            <a:ext cx="1841107" cy="513666"/>
            <a:chOff x="6254486" y="1386788"/>
            <a:chExt cx="1841107" cy="51366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椭圆 15"/>
                <p:cNvSpPr/>
                <p:nvPr/>
              </p:nvSpPr>
              <p:spPr>
                <a:xfrm>
                  <a:off x="7584847" y="1389708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6" name="椭圆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84847" y="1389708"/>
                  <a:ext cx="510746" cy="510746"/>
                </a:xfrm>
                <a:prstGeom prst="ellipse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" name="椭圆 17"/>
            <p:cNvSpPr/>
            <p:nvPr/>
          </p:nvSpPr>
          <p:spPr>
            <a:xfrm>
              <a:off x="7635462" y="1432210"/>
              <a:ext cx="409564" cy="430676"/>
            </a:xfrm>
            <a:prstGeom prst="ellipse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椭圆 18"/>
                <p:cNvSpPr/>
                <p:nvPr/>
              </p:nvSpPr>
              <p:spPr>
                <a:xfrm>
                  <a:off x="6543683" y="1386788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9" name="椭圆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43683" y="1386788"/>
                  <a:ext cx="510746" cy="510746"/>
                </a:xfrm>
                <a:prstGeom prst="ellipse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0" name="直接箭头连接符 19"/>
            <p:cNvCxnSpPr>
              <a:endCxn id="19" idx="2"/>
            </p:cNvCxnSpPr>
            <p:nvPr/>
          </p:nvCxnSpPr>
          <p:spPr>
            <a:xfrm>
              <a:off x="6254486" y="1642161"/>
              <a:ext cx="289197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/>
          <p:cNvGrpSpPr/>
          <p:nvPr/>
        </p:nvGrpSpPr>
        <p:grpSpPr>
          <a:xfrm>
            <a:off x="6721042" y="2684204"/>
            <a:ext cx="1841107" cy="630886"/>
            <a:chOff x="6254486" y="1269568"/>
            <a:chExt cx="1841107" cy="63088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椭圆 23"/>
                <p:cNvSpPr/>
                <p:nvPr/>
              </p:nvSpPr>
              <p:spPr>
                <a:xfrm>
                  <a:off x="7584847" y="1389708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4" name="椭圆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84847" y="1389708"/>
                  <a:ext cx="510746" cy="510746"/>
                </a:xfrm>
                <a:prstGeom prst="ellipse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直接箭头连接符 24"/>
            <p:cNvCxnSpPr>
              <a:stCxn id="27" idx="6"/>
              <a:endCxn id="24" idx="2"/>
            </p:cNvCxnSpPr>
            <p:nvPr/>
          </p:nvCxnSpPr>
          <p:spPr>
            <a:xfrm>
              <a:off x="7054429" y="1642161"/>
              <a:ext cx="530418" cy="292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椭圆 25"/>
            <p:cNvSpPr/>
            <p:nvPr/>
          </p:nvSpPr>
          <p:spPr>
            <a:xfrm>
              <a:off x="7635462" y="1432210"/>
              <a:ext cx="409564" cy="430676"/>
            </a:xfrm>
            <a:prstGeom prst="ellipse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椭圆 26"/>
                <p:cNvSpPr/>
                <p:nvPr/>
              </p:nvSpPr>
              <p:spPr>
                <a:xfrm>
                  <a:off x="6543683" y="1386788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7" name="椭圆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43683" y="1386788"/>
                  <a:ext cx="510746" cy="510746"/>
                </a:xfrm>
                <a:prstGeom prst="ellipse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8" name="直接箭头连接符 27"/>
            <p:cNvCxnSpPr>
              <a:endCxn id="27" idx="2"/>
            </p:cNvCxnSpPr>
            <p:nvPr/>
          </p:nvCxnSpPr>
          <p:spPr>
            <a:xfrm>
              <a:off x="6254486" y="1642161"/>
              <a:ext cx="289197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矩形 28"/>
                <p:cNvSpPr/>
                <p:nvPr/>
              </p:nvSpPr>
              <p:spPr>
                <a:xfrm>
                  <a:off x="7135542" y="1269568"/>
                  <a:ext cx="38266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9" name="矩形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35542" y="1269568"/>
                  <a:ext cx="382669" cy="36933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3" name="组合 32"/>
          <p:cNvGrpSpPr/>
          <p:nvPr/>
        </p:nvGrpSpPr>
        <p:grpSpPr>
          <a:xfrm>
            <a:off x="6718601" y="1224040"/>
            <a:ext cx="1912106" cy="682310"/>
            <a:chOff x="6718601" y="1224040"/>
            <a:chExt cx="1912106" cy="682310"/>
          </a:xfrm>
        </p:grpSpPr>
        <p:grpSp>
          <p:nvGrpSpPr>
            <p:cNvPr id="14" name="组合 13"/>
            <p:cNvGrpSpPr/>
            <p:nvPr/>
          </p:nvGrpSpPr>
          <p:grpSpPr>
            <a:xfrm>
              <a:off x="6718601" y="1224040"/>
              <a:ext cx="1841107" cy="630886"/>
              <a:chOff x="6254486" y="1269568"/>
              <a:chExt cx="1841107" cy="63088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" name="椭圆 5"/>
                  <p:cNvSpPr/>
                  <p:nvPr/>
                </p:nvSpPr>
                <p:spPr>
                  <a:xfrm>
                    <a:off x="7584847" y="1389708"/>
                    <a:ext cx="510746" cy="510746"/>
                  </a:xfrm>
                  <a:prstGeom prst="ellipse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6" name="椭圆 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584847" y="1389708"/>
                    <a:ext cx="510746" cy="510746"/>
                  </a:xfrm>
                  <a:prstGeom prst="ellipse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7" name="直接箭头连接符 6"/>
              <p:cNvCxnSpPr>
                <a:stCxn id="9" idx="6"/>
                <a:endCxn id="6" idx="2"/>
              </p:cNvCxnSpPr>
              <p:nvPr/>
            </p:nvCxnSpPr>
            <p:spPr>
              <a:xfrm>
                <a:off x="7054429" y="1642161"/>
                <a:ext cx="530418" cy="2920"/>
              </a:xfrm>
              <a:prstGeom prst="straightConnector1">
                <a:avLst/>
              </a:prstGeom>
              <a:ln w="28575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椭圆 7"/>
              <p:cNvSpPr/>
              <p:nvPr/>
            </p:nvSpPr>
            <p:spPr>
              <a:xfrm>
                <a:off x="7635462" y="1432210"/>
                <a:ext cx="409564" cy="430676"/>
              </a:xfrm>
              <a:prstGeom prst="ellipse">
                <a:avLst/>
              </a:prstGeom>
              <a:noFill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椭圆 8"/>
                  <p:cNvSpPr/>
                  <p:nvPr/>
                </p:nvSpPr>
                <p:spPr>
                  <a:xfrm>
                    <a:off x="6543683" y="1386788"/>
                    <a:ext cx="510746" cy="510746"/>
                  </a:xfrm>
                  <a:prstGeom prst="ellipse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 anchorCtr="1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9" name="椭圆 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43683" y="1386788"/>
                    <a:ext cx="510746" cy="510746"/>
                  </a:xfrm>
                  <a:prstGeom prst="ellipse">
                    <a:avLst/>
                  </a:prstGeom>
                  <a:blipFill rotWithShape="0"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0" name="直接箭头连接符 9"/>
              <p:cNvCxnSpPr>
                <a:endCxn id="9" idx="2"/>
              </p:cNvCxnSpPr>
              <p:nvPr/>
            </p:nvCxnSpPr>
            <p:spPr>
              <a:xfrm>
                <a:off x="6254486" y="1642161"/>
                <a:ext cx="289197" cy="0"/>
              </a:xfrm>
              <a:prstGeom prst="straightConnector1">
                <a:avLst/>
              </a:prstGeom>
              <a:ln w="28575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矩形 12"/>
                  <p:cNvSpPr/>
                  <p:nvPr/>
                </p:nvSpPr>
                <p:spPr>
                  <a:xfrm>
                    <a:off x="7135542" y="1269568"/>
                    <a:ext cx="363496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𝜖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3" name="矩形 1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35542" y="1269568"/>
                    <a:ext cx="363496" cy="369332"/>
                  </a:xfrm>
                  <a:prstGeom prst="rect">
                    <a:avLst/>
                  </a:prstGeom>
                  <a:blipFill rotWithShape="0"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0" name="圆角矩形 29"/>
            <p:cNvSpPr/>
            <p:nvPr/>
          </p:nvSpPr>
          <p:spPr>
            <a:xfrm>
              <a:off x="6863199" y="1260664"/>
              <a:ext cx="1767508" cy="645686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圆角矩形 30"/>
          <p:cNvSpPr/>
          <p:nvPr/>
        </p:nvSpPr>
        <p:spPr>
          <a:xfrm>
            <a:off x="6863199" y="1997061"/>
            <a:ext cx="1767508" cy="645686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圆角矩形 31"/>
          <p:cNvSpPr/>
          <p:nvPr/>
        </p:nvSpPr>
        <p:spPr>
          <a:xfrm>
            <a:off x="6863199" y="2739341"/>
            <a:ext cx="1767508" cy="645686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直接箭头连接符 40"/>
          <p:cNvCxnSpPr>
            <a:stCxn id="43" idx="7"/>
            <a:endCxn id="40" idx="3"/>
          </p:cNvCxnSpPr>
          <p:nvPr/>
        </p:nvCxnSpPr>
        <p:spPr>
          <a:xfrm flipV="1">
            <a:off x="2829526" y="2982817"/>
            <a:ext cx="542342" cy="368464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椭圆 42"/>
          <p:cNvSpPr/>
          <p:nvPr/>
        </p:nvSpPr>
        <p:spPr>
          <a:xfrm>
            <a:off x="2443871" y="3285112"/>
            <a:ext cx="451824" cy="45182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endParaRPr lang="en-US" dirty="0"/>
          </a:p>
        </p:txBody>
      </p:sp>
      <p:grpSp>
        <p:nvGrpSpPr>
          <p:cNvPr id="47" name="组合 46"/>
          <p:cNvGrpSpPr/>
          <p:nvPr/>
        </p:nvGrpSpPr>
        <p:grpSpPr>
          <a:xfrm>
            <a:off x="3177782" y="2525863"/>
            <a:ext cx="1577387" cy="566112"/>
            <a:chOff x="2814543" y="2672231"/>
            <a:chExt cx="1783093" cy="639939"/>
          </a:xfrm>
        </p:grpSpPr>
        <p:sp>
          <p:nvSpPr>
            <p:cNvPr id="37" name="椭圆 36"/>
            <p:cNvSpPr/>
            <p:nvPr/>
          </p:nvSpPr>
          <p:spPr>
            <a:xfrm>
              <a:off x="4000307" y="2755747"/>
              <a:ext cx="510746" cy="51074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椭圆 39"/>
            <p:cNvSpPr/>
            <p:nvPr/>
          </p:nvSpPr>
          <p:spPr>
            <a:xfrm>
              <a:off x="2959143" y="2752827"/>
              <a:ext cx="510746" cy="51074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 anchorCtr="1"/>
            <a:lstStyle/>
            <a:p>
              <a:pPr algn="ctr"/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矩形 41"/>
                <p:cNvSpPr/>
                <p:nvPr/>
              </p:nvSpPr>
              <p:spPr>
                <a:xfrm>
                  <a:off x="3551002" y="2809436"/>
                  <a:ext cx="40299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2" name="矩形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51002" y="2809436"/>
                  <a:ext cx="402995" cy="369332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b="-740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6" name="圆角矩形 35"/>
            <p:cNvSpPr/>
            <p:nvPr/>
          </p:nvSpPr>
          <p:spPr>
            <a:xfrm>
              <a:off x="2814543" y="2672231"/>
              <a:ext cx="1783093" cy="639939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163996" y="3946067"/>
            <a:ext cx="1577387" cy="566112"/>
            <a:chOff x="2814543" y="2672231"/>
            <a:chExt cx="1783093" cy="639939"/>
          </a:xfrm>
        </p:grpSpPr>
        <p:sp>
          <p:nvSpPr>
            <p:cNvPr id="49" name="椭圆 48"/>
            <p:cNvSpPr/>
            <p:nvPr/>
          </p:nvSpPr>
          <p:spPr>
            <a:xfrm>
              <a:off x="4000307" y="2755747"/>
              <a:ext cx="510746" cy="51074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椭圆 49"/>
            <p:cNvSpPr/>
            <p:nvPr/>
          </p:nvSpPr>
          <p:spPr>
            <a:xfrm>
              <a:off x="2959143" y="2752827"/>
              <a:ext cx="510746" cy="51074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 anchorCtr="1"/>
            <a:lstStyle/>
            <a:p>
              <a:pPr algn="ctr"/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矩形 50"/>
                <p:cNvSpPr/>
                <p:nvPr/>
              </p:nvSpPr>
              <p:spPr>
                <a:xfrm>
                  <a:off x="3551002" y="2809436"/>
                  <a:ext cx="37510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1" name="矩形 5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51002" y="2809436"/>
                  <a:ext cx="375103" cy="369332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b="-740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2" name="圆角矩形 51"/>
            <p:cNvSpPr/>
            <p:nvPr/>
          </p:nvSpPr>
          <p:spPr>
            <a:xfrm>
              <a:off x="2814543" y="2672231"/>
              <a:ext cx="1783093" cy="639939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54" name="直接箭头连接符 53"/>
          <p:cNvCxnSpPr>
            <a:stCxn id="43" idx="5"/>
            <a:endCxn id="50" idx="1"/>
          </p:cNvCxnSpPr>
          <p:nvPr/>
        </p:nvCxnSpPr>
        <p:spPr>
          <a:xfrm>
            <a:off x="2829526" y="3670768"/>
            <a:ext cx="528556" cy="412764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箭头连接符 56"/>
          <p:cNvCxnSpPr>
            <a:endCxn id="43" idx="2"/>
          </p:cNvCxnSpPr>
          <p:nvPr/>
        </p:nvCxnSpPr>
        <p:spPr>
          <a:xfrm>
            <a:off x="2139442" y="3511024"/>
            <a:ext cx="304429" cy="0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椭圆 59"/>
          <p:cNvSpPr/>
          <p:nvPr/>
        </p:nvSpPr>
        <p:spPr>
          <a:xfrm>
            <a:off x="5157055" y="3282930"/>
            <a:ext cx="451824" cy="45182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椭圆 60"/>
          <p:cNvSpPr/>
          <p:nvPr/>
        </p:nvSpPr>
        <p:spPr>
          <a:xfrm>
            <a:off x="5201831" y="3320529"/>
            <a:ext cx="362315" cy="380991"/>
          </a:xfrm>
          <a:prstGeom prst="ellipse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2" name="直接箭头连接符 61"/>
          <p:cNvCxnSpPr>
            <a:stCxn id="37" idx="5"/>
            <a:endCxn id="60" idx="1"/>
          </p:cNvCxnSpPr>
          <p:nvPr/>
        </p:nvCxnSpPr>
        <p:spPr>
          <a:xfrm>
            <a:off x="4612407" y="2985400"/>
            <a:ext cx="610817" cy="363698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箭头连接符 64"/>
          <p:cNvCxnSpPr>
            <a:stCxn id="49" idx="7"/>
            <a:endCxn id="60" idx="3"/>
          </p:cNvCxnSpPr>
          <p:nvPr/>
        </p:nvCxnSpPr>
        <p:spPr>
          <a:xfrm flipV="1">
            <a:off x="4598620" y="3668586"/>
            <a:ext cx="624603" cy="417530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矩形 67"/>
              <p:cNvSpPr/>
              <p:nvPr/>
            </p:nvSpPr>
            <p:spPr>
              <a:xfrm>
                <a:off x="2768878" y="2906846"/>
                <a:ext cx="321561" cy="3267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𝜖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8" name="矩形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878" y="2906846"/>
                <a:ext cx="321561" cy="326724"/>
              </a:xfrm>
              <a:prstGeom prst="rect">
                <a:avLst/>
              </a:prstGeom>
              <a:blipFill rotWithShape="0">
                <a:blip r:embed="rId14"/>
                <a:stretch>
                  <a:fillRect b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矩形 68"/>
              <p:cNvSpPr/>
              <p:nvPr/>
            </p:nvSpPr>
            <p:spPr>
              <a:xfrm>
                <a:off x="2763885" y="3790130"/>
                <a:ext cx="321561" cy="3267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𝜖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9" name="矩形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3885" y="3790130"/>
                <a:ext cx="321561" cy="326724"/>
              </a:xfrm>
              <a:prstGeom prst="rect">
                <a:avLst/>
              </a:prstGeom>
              <a:blipFill rotWithShape="0">
                <a:blip r:embed="rId15"/>
                <a:stretch>
                  <a:fillRect b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矩形 69"/>
              <p:cNvSpPr/>
              <p:nvPr/>
            </p:nvSpPr>
            <p:spPr>
              <a:xfrm>
                <a:off x="4823496" y="3845406"/>
                <a:ext cx="321561" cy="3267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𝜖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0" name="矩形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3496" y="3845406"/>
                <a:ext cx="321561" cy="326724"/>
              </a:xfrm>
              <a:prstGeom prst="rect">
                <a:avLst/>
              </a:prstGeom>
              <a:blipFill rotWithShape="0">
                <a:blip r:embed="rId16"/>
                <a:stretch>
                  <a:fillRect b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矩形 70"/>
              <p:cNvSpPr/>
              <p:nvPr/>
            </p:nvSpPr>
            <p:spPr>
              <a:xfrm>
                <a:off x="4839877" y="2833385"/>
                <a:ext cx="321561" cy="3267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𝜖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1" name="矩形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9877" y="2833385"/>
                <a:ext cx="321561" cy="326724"/>
              </a:xfrm>
              <a:prstGeom prst="rect">
                <a:avLst/>
              </a:prstGeom>
              <a:blipFill rotWithShape="0">
                <a:blip r:embed="rId17"/>
                <a:stretch>
                  <a:fillRect b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3" name="组合 72"/>
          <p:cNvGrpSpPr/>
          <p:nvPr/>
        </p:nvGrpSpPr>
        <p:grpSpPr>
          <a:xfrm>
            <a:off x="792081" y="5193246"/>
            <a:ext cx="1577387" cy="566112"/>
            <a:chOff x="2814543" y="2672231"/>
            <a:chExt cx="1783093" cy="639939"/>
          </a:xfrm>
        </p:grpSpPr>
        <p:sp>
          <p:nvSpPr>
            <p:cNvPr id="74" name="椭圆 73"/>
            <p:cNvSpPr/>
            <p:nvPr/>
          </p:nvSpPr>
          <p:spPr>
            <a:xfrm>
              <a:off x="4000307" y="2755747"/>
              <a:ext cx="510746" cy="51074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椭圆 74"/>
            <p:cNvSpPr/>
            <p:nvPr/>
          </p:nvSpPr>
          <p:spPr>
            <a:xfrm>
              <a:off x="2959143" y="2752827"/>
              <a:ext cx="510746" cy="51074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 anchorCtr="1"/>
            <a:lstStyle/>
            <a:p>
              <a:pPr algn="ctr"/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矩形 75"/>
                <p:cNvSpPr/>
                <p:nvPr/>
              </p:nvSpPr>
              <p:spPr>
                <a:xfrm>
                  <a:off x="3551002" y="2809436"/>
                  <a:ext cx="40299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6" name="矩形 7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51002" y="2809436"/>
                  <a:ext cx="402995" cy="369332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 b="-943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7" name="圆角矩形 76"/>
            <p:cNvSpPr/>
            <p:nvPr/>
          </p:nvSpPr>
          <p:spPr>
            <a:xfrm>
              <a:off x="2814543" y="2672231"/>
              <a:ext cx="1783093" cy="639939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2869982" y="5192702"/>
            <a:ext cx="1577387" cy="566112"/>
            <a:chOff x="2955044" y="5191962"/>
            <a:chExt cx="1577387" cy="566112"/>
          </a:xfrm>
        </p:grpSpPr>
        <p:grpSp>
          <p:nvGrpSpPr>
            <p:cNvPr id="78" name="组合 77"/>
            <p:cNvGrpSpPr/>
            <p:nvPr/>
          </p:nvGrpSpPr>
          <p:grpSpPr>
            <a:xfrm>
              <a:off x="2955044" y="5191962"/>
              <a:ext cx="1577387" cy="566112"/>
              <a:chOff x="2814543" y="2672231"/>
              <a:chExt cx="1783093" cy="639939"/>
            </a:xfrm>
          </p:grpSpPr>
          <p:sp>
            <p:nvSpPr>
              <p:cNvPr id="80" name="椭圆 79"/>
              <p:cNvSpPr/>
              <p:nvPr/>
            </p:nvSpPr>
            <p:spPr>
              <a:xfrm>
                <a:off x="2959143" y="2752827"/>
                <a:ext cx="510746" cy="510746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 anchorCtr="1"/>
              <a:lstStyle/>
              <a:p>
                <a:pPr algn="ctr"/>
                <a:endParaRPr lang="en-US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矩形 80"/>
                  <p:cNvSpPr/>
                  <p:nvPr/>
                </p:nvSpPr>
                <p:spPr>
                  <a:xfrm>
                    <a:off x="3551002" y="2809436"/>
                    <a:ext cx="375103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81" name="矩形 8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551002" y="2809436"/>
                    <a:ext cx="375103" cy="369332"/>
                  </a:xfrm>
                  <a:prstGeom prst="rect">
                    <a:avLst/>
                  </a:prstGeom>
                  <a:blipFill rotWithShape="0">
                    <a:blip r:embed="rId19"/>
                    <a:stretch>
                      <a:fillRect b="-943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2" name="圆角矩形 81"/>
              <p:cNvSpPr/>
              <p:nvPr/>
            </p:nvSpPr>
            <p:spPr>
              <a:xfrm>
                <a:off x="2814543" y="2672231"/>
                <a:ext cx="1783093" cy="639939"/>
              </a:xfrm>
              <a:prstGeom prst="round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3" name="椭圆 82"/>
            <p:cNvSpPr/>
            <p:nvPr/>
          </p:nvSpPr>
          <p:spPr>
            <a:xfrm>
              <a:off x="3995817" y="5263260"/>
              <a:ext cx="451824" cy="451824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椭圆 83"/>
            <p:cNvSpPr/>
            <p:nvPr/>
          </p:nvSpPr>
          <p:spPr>
            <a:xfrm>
              <a:off x="4040593" y="5300859"/>
              <a:ext cx="362315" cy="380991"/>
            </a:xfrm>
            <a:prstGeom prst="ellipse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85" name="直接箭头连接符 84"/>
          <p:cNvCxnSpPr>
            <a:endCxn id="75" idx="2"/>
          </p:cNvCxnSpPr>
          <p:nvPr/>
        </p:nvCxnSpPr>
        <p:spPr>
          <a:xfrm>
            <a:off x="592966" y="5490456"/>
            <a:ext cx="327033" cy="0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箭头连接符 87"/>
          <p:cNvCxnSpPr>
            <a:stCxn id="74" idx="6"/>
            <a:endCxn id="80" idx="2"/>
          </p:cNvCxnSpPr>
          <p:nvPr/>
        </p:nvCxnSpPr>
        <p:spPr>
          <a:xfrm flipV="1">
            <a:off x="2292874" y="5489912"/>
            <a:ext cx="705026" cy="3127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矩形 90"/>
              <p:cNvSpPr/>
              <p:nvPr/>
            </p:nvSpPr>
            <p:spPr>
              <a:xfrm>
                <a:off x="2466753" y="5109994"/>
                <a:ext cx="321561" cy="3267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𝜖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1" name="矩形 9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6753" y="5109994"/>
                <a:ext cx="321561" cy="326724"/>
              </a:xfrm>
              <a:prstGeom prst="rect">
                <a:avLst/>
              </a:prstGeom>
              <a:blipFill rotWithShape="0">
                <a:blip r:embed="rId20"/>
                <a:stretch>
                  <a:fillRect b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组合 4"/>
          <p:cNvGrpSpPr/>
          <p:nvPr/>
        </p:nvGrpSpPr>
        <p:grpSpPr>
          <a:xfrm>
            <a:off x="5232672" y="4640757"/>
            <a:ext cx="3522358" cy="1484027"/>
            <a:chOff x="5232672" y="4640757"/>
            <a:chExt cx="3522358" cy="1484027"/>
          </a:xfrm>
        </p:grpSpPr>
        <p:grpSp>
          <p:nvGrpSpPr>
            <p:cNvPr id="93" name="组合 92"/>
            <p:cNvGrpSpPr/>
            <p:nvPr/>
          </p:nvGrpSpPr>
          <p:grpSpPr>
            <a:xfrm>
              <a:off x="6344202" y="5169326"/>
              <a:ext cx="1577387" cy="566112"/>
              <a:chOff x="2814543" y="2672231"/>
              <a:chExt cx="1783093" cy="639939"/>
            </a:xfrm>
          </p:grpSpPr>
          <p:sp>
            <p:nvSpPr>
              <p:cNvPr id="94" name="椭圆 93"/>
              <p:cNvSpPr/>
              <p:nvPr/>
            </p:nvSpPr>
            <p:spPr>
              <a:xfrm>
                <a:off x="4000307" y="2755747"/>
                <a:ext cx="510746" cy="510746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5" name="椭圆 94"/>
              <p:cNvSpPr/>
              <p:nvPr/>
            </p:nvSpPr>
            <p:spPr>
              <a:xfrm>
                <a:off x="2959143" y="2752827"/>
                <a:ext cx="510746" cy="510746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 anchorCtr="1"/>
              <a:lstStyle/>
              <a:p>
                <a:pPr algn="ctr"/>
                <a:endParaRPr lang="en-US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6" name="矩形 95"/>
                  <p:cNvSpPr/>
                  <p:nvPr/>
                </p:nvSpPr>
                <p:spPr>
                  <a:xfrm>
                    <a:off x="3551002" y="2809436"/>
                    <a:ext cx="402995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96" name="矩形 9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551002" y="2809436"/>
                    <a:ext cx="402995" cy="369332"/>
                  </a:xfrm>
                  <a:prstGeom prst="rect">
                    <a:avLst/>
                  </a:prstGeom>
                  <a:blipFill rotWithShape="0">
                    <a:blip r:embed="rId21"/>
                    <a:stretch>
                      <a:fillRect b="-943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97" name="圆角矩形 96"/>
              <p:cNvSpPr/>
              <p:nvPr/>
            </p:nvSpPr>
            <p:spPr>
              <a:xfrm>
                <a:off x="2814543" y="2672231"/>
                <a:ext cx="1783093" cy="639939"/>
              </a:xfrm>
              <a:prstGeom prst="round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9" name="椭圆 98"/>
            <p:cNvSpPr/>
            <p:nvPr/>
          </p:nvSpPr>
          <p:spPr>
            <a:xfrm>
              <a:off x="5495812" y="5241300"/>
              <a:ext cx="451824" cy="451824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 anchorCtr="1"/>
            <a:lstStyle/>
            <a:p>
              <a:pPr algn="ctr"/>
              <a:endParaRPr lang="en-US" dirty="0"/>
            </a:p>
          </p:txBody>
        </p:sp>
        <p:grpSp>
          <p:nvGrpSpPr>
            <p:cNvPr id="103" name="组合 102"/>
            <p:cNvGrpSpPr/>
            <p:nvPr/>
          </p:nvGrpSpPr>
          <p:grpSpPr>
            <a:xfrm>
              <a:off x="8303206" y="5241300"/>
              <a:ext cx="451824" cy="451824"/>
              <a:chOff x="8178883" y="4381874"/>
              <a:chExt cx="451824" cy="451824"/>
            </a:xfrm>
          </p:grpSpPr>
          <p:sp>
            <p:nvSpPr>
              <p:cNvPr id="101" name="椭圆 100"/>
              <p:cNvSpPr/>
              <p:nvPr/>
            </p:nvSpPr>
            <p:spPr>
              <a:xfrm>
                <a:off x="8178883" y="4381874"/>
                <a:ext cx="451824" cy="451824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2" name="椭圆 101"/>
              <p:cNvSpPr/>
              <p:nvPr/>
            </p:nvSpPr>
            <p:spPr>
              <a:xfrm>
                <a:off x="8223659" y="4419473"/>
                <a:ext cx="362315" cy="380991"/>
              </a:xfrm>
              <a:prstGeom prst="ellipse">
                <a:avLst/>
              </a:prstGeom>
              <a:noFill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04" name="直接箭头连接符 103"/>
            <p:cNvCxnSpPr>
              <a:stCxn id="99" idx="6"/>
              <a:endCxn id="95" idx="2"/>
            </p:cNvCxnSpPr>
            <p:nvPr/>
          </p:nvCxnSpPr>
          <p:spPr>
            <a:xfrm flipV="1">
              <a:off x="5947636" y="5466536"/>
              <a:ext cx="524484" cy="676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接箭头连接符 106"/>
            <p:cNvCxnSpPr>
              <a:stCxn id="94" idx="6"/>
              <a:endCxn id="101" idx="2"/>
            </p:cNvCxnSpPr>
            <p:nvPr/>
          </p:nvCxnSpPr>
          <p:spPr>
            <a:xfrm flipV="1">
              <a:off x="7844995" y="5467212"/>
              <a:ext cx="458211" cy="1907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曲线连接符 109"/>
            <p:cNvCxnSpPr>
              <a:stCxn id="94" idx="0"/>
              <a:endCxn id="95" idx="0"/>
            </p:cNvCxnSpPr>
            <p:nvPr/>
          </p:nvCxnSpPr>
          <p:spPr>
            <a:xfrm rot="16200000" flipV="1">
              <a:off x="7157267" y="4781390"/>
              <a:ext cx="2583" cy="921051"/>
            </a:xfrm>
            <a:prstGeom prst="curvedConnector3">
              <a:avLst>
                <a:gd name="adj1" fmla="val 8950174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曲线连接符 112"/>
            <p:cNvCxnSpPr>
              <a:stCxn id="99" idx="4"/>
              <a:endCxn id="101" idx="4"/>
            </p:cNvCxnSpPr>
            <p:nvPr/>
          </p:nvCxnSpPr>
          <p:spPr>
            <a:xfrm rot="16200000" flipH="1">
              <a:off x="7125421" y="4289427"/>
              <a:ext cx="12700" cy="2807394"/>
            </a:xfrm>
            <a:prstGeom prst="curvedConnector3">
              <a:avLst>
                <a:gd name="adj1" fmla="val 3616819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箭头连接符 116"/>
            <p:cNvCxnSpPr>
              <a:endCxn id="99" idx="2"/>
            </p:cNvCxnSpPr>
            <p:nvPr/>
          </p:nvCxnSpPr>
          <p:spPr>
            <a:xfrm>
              <a:off x="5232672" y="5466535"/>
              <a:ext cx="263140" cy="677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0" name="矩形 119"/>
                <p:cNvSpPr/>
                <p:nvPr/>
              </p:nvSpPr>
              <p:spPr>
                <a:xfrm>
                  <a:off x="5992412" y="5126371"/>
                  <a:ext cx="321561" cy="32672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0" name="矩形 1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92412" y="5126371"/>
                  <a:ext cx="321561" cy="326724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1" name="矩形 120"/>
                <p:cNvSpPr/>
                <p:nvPr/>
              </p:nvSpPr>
              <p:spPr>
                <a:xfrm>
                  <a:off x="7007798" y="4640757"/>
                  <a:ext cx="321561" cy="32672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1" name="矩形 12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07798" y="4640757"/>
                  <a:ext cx="321561" cy="326724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 b="-18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2" name="矩形 121"/>
                <p:cNvSpPr/>
                <p:nvPr/>
              </p:nvSpPr>
              <p:spPr>
                <a:xfrm>
                  <a:off x="7922587" y="5109994"/>
                  <a:ext cx="321561" cy="32672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2" name="矩形 1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22587" y="5109994"/>
                  <a:ext cx="321561" cy="326724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 b="-18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3" name="矩形 122"/>
                <p:cNvSpPr/>
                <p:nvPr/>
              </p:nvSpPr>
              <p:spPr>
                <a:xfrm>
                  <a:off x="6865584" y="5798060"/>
                  <a:ext cx="321561" cy="32672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3" name="矩形 1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65584" y="5798060"/>
                  <a:ext cx="321561" cy="326724"/>
                </a:xfrm>
                <a:prstGeom prst="rect">
                  <a:avLst/>
                </a:prstGeom>
                <a:blipFill rotWithShape="0">
                  <a:blip r:embed="rId25"/>
                  <a:stretch>
                    <a:fillRect b="-18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623768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Convert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0+1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1(0+1)</m:t>
                    </m:r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-NFA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6</a:t>
            </a:fld>
            <a:endParaRPr lang="zh-CN" altLang="en-US" dirty="0"/>
          </a:p>
        </p:txBody>
      </p:sp>
      <p:grpSp>
        <p:nvGrpSpPr>
          <p:cNvPr id="38" name="组合 37"/>
          <p:cNvGrpSpPr/>
          <p:nvPr/>
        </p:nvGrpSpPr>
        <p:grpSpPr>
          <a:xfrm>
            <a:off x="1031134" y="2874150"/>
            <a:ext cx="3469437" cy="2769895"/>
            <a:chOff x="2660736" y="2955143"/>
            <a:chExt cx="3469437" cy="2769895"/>
          </a:xfrm>
        </p:grpSpPr>
        <p:grpSp>
          <p:nvGrpSpPr>
            <p:cNvPr id="36" name="组合 35"/>
            <p:cNvGrpSpPr/>
            <p:nvPr/>
          </p:nvGrpSpPr>
          <p:grpSpPr>
            <a:xfrm>
              <a:off x="2660736" y="2955143"/>
              <a:ext cx="3469437" cy="2029980"/>
              <a:chOff x="2763285" y="2886960"/>
              <a:chExt cx="3469437" cy="2029980"/>
            </a:xfrm>
          </p:grpSpPr>
          <p:cxnSp>
            <p:nvCxnSpPr>
              <p:cNvPr id="5" name="直接箭头连接符 4"/>
              <p:cNvCxnSpPr>
                <a:stCxn id="6" idx="7"/>
                <a:endCxn id="9" idx="3"/>
              </p:cNvCxnSpPr>
              <p:nvPr/>
            </p:nvCxnSpPr>
            <p:spPr>
              <a:xfrm flipV="1">
                <a:off x="3453369" y="3387578"/>
                <a:ext cx="542342" cy="368464"/>
              </a:xfrm>
              <a:prstGeom prst="straightConnector1">
                <a:avLst/>
              </a:prstGeom>
              <a:ln w="28575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" name="椭圆 5"/>
              <p:cNvSpPr/>
              <p:nvPr/>
            </p:nvSpPr>
            <p:spPr>
              <a:xfrm>
                <a:off x="3067714" y="3689873"/>
                <a:ext cx="451824" cy="451824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 anchorCtr="1"/>
              <a:lstStyle/>
              <a:p>
                <a:pPr algn="ctr"/>
                <a:endParaRPr lang="en-US" dirty="0"/>
              </a:p>
            </p:txBody>
          </p:sp>
          <p:grpSp>
            <p:nvGrpSpPr>
              <p:cNvPr id="7" name="组合 6"/>
              <p:cNvGrpSpPr/>
              <p:nvPr/>
            </p:nvGrpSpPr>
            <p:grpSpPr>
              <a:xfrm>
                <a:off x="3801625" y="2930628"/>
                <a:ext cx="1577387" cy="566113"/>
                <a:chOff x="2814543" y="2672231"/>
                <a:chExt cx="1783093" cy="639939"/>
              </a:xfrm>
            </p:grpSpPr>
            <p:sp>
              <p:nvSpPr>
                <p:cNvPr id="8" name="椭圆 7"/>
                <p:cNvSpPr/>
                <p:nvPr/>
              </p:nvSpPr>
              <p:spPr>
                <a:xfrm>
                  <a:off x="4000307" y="2755747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" name="椭圆 8"/>
                <p:cNvSpPr/>
                <p:nvPr/>
              </p:nvSpPr>
              <p:spPr>
                <a:xfrm>
                  <a:off x="2959143" y="2752827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" name="圆角矩形 10"/>
                <p:cNvSpPr/>
                <p:nvPr/>
              </p:nvSpPr>
              <p:spPr>
                <a:xfrm>
                  <a:off x="2814543" y="2672231"/>
                  <a:ext cx="1783093" cy="639939"/>
                </a:xfrm>
                <a:prstGeom prst="round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3787839" y="4350828"/>
                <a:ext cx="1577387" cy="566112"/>
                <a:chOff x="2814543" y="2672231"/>
                <a:chExt cx="1783093" cy="639939"/>
              </a:xfrm>
            </p:grpSpPr>
            <p:sp>
              <p:nvSpPr>
                <p:cNvPr id="13" name="椭圆 12"/>
                <p:cNvSpPr/>
                <p:nvPr/>
              </p:nvSpPr>
              <p:spPr>
                <a:xfrm>
                  <a:off x="4000307" y="2755747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" name="椭圆 13"/>
                <p:cNvSpPr/>
                <p:nvPr/>
              </p:nvSpPr>
              <p:spPr>
                <a:xfrm>
                  <a:off x="2959143" y="2752827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" name="圆角矩形 15"/>
                <p:cNvSpPr/>
                <p:nvPr/>
              </p:nvSpPr>
              <p:spPr>
                <a:xfrm>
                  <a:off x="2814543" y="2672231"/>
                  <a:ext cx="1783093" cy="639939"/>
                </a:xfrm>
                <a:prstGeom prst="round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17" name="直接箭头连接符 16"/>
              <p:cNvCxnSpPr>
                <a:stCxn id="6" idx="5"/>
                <a:endCxn id="14" idx="1"/>
              </p:cNvCxnSpPr>
              <p:nvPr/>
            </p:nvCxnSpPr>
            <p:spPr>
              <a:xfrm>
                <a:off x="3453369" y="4075529"/>
                <a:ext cx="528556" cy="412764"/>
              </a:xfrm>
              <a:prstGeom prst="straightConnector1">
                <a:avLst/>
              </a:prstGeom>
              <a:ln w="28575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箭头连接符 17"/>
              <p:cNvCxnSpPr>
                <a:endCxn id="6" idx="2"/>
              </p:cNvCxnSpPr>
              <p:nvPr/>
            </p:nvCxnSpPr>
            <p:spPr>
              <a:xfrm>
                <a:off x="2763285" y="3915785"/>
                <a:ext cx="304429" cy="0"/>
              </a:xfrm>
              <a:prstGeom prst="straightConnector1">
                <a:avLst/>
              </a:prstGeom>
              <a:ln w="28575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椭圆 18"/>
              <p:cNvSpPr/>
              <p:nvPr/>
            </p:nvSpPr>
            <p:spPr>
              <a:xfrm>
                <a:off x="5780898" y="3687691"/>
                <a:ext cx="451824" cy="451824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1" name="直接箭头连接符 20"/>
              <p:cNvCxnSpPr>
                <a:stCxn id="8" idx="5"/>
                <a:endCxn id="19" idx="1"/>
              </p:cNvCxnSpPr>
              <p:nvPr/>
            </p:nvCxnSpPr>
            <p:spPr>
              <a:xfrm>
                <a:off x="5236250" y="3390161"/>
                <a:ext cx="610817" cy="363698"/>
              </a:xfrm>
              <a:prstGeom prst="straightConnector1">
                <a:avLst/>
              </a:prstGeom>
              <a:ln w="28575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箭头连接符 21"/>
              <p:cNvCxnSpPr>
                <a:stCxn id="13" idx="7"/>
                <a:endCxn id="19" idx="3"/>
              </p:cNvCxnSpPr>
              <p:nvPr/>
            </p:nvCxnSpPr>
            <p:spPr>
              <a:xfrm flipV="1">
                <a:off x="5222463" y="4073347"/>
                <a:ext cx="624603" cy="417530"/>
              </a:xfrm>
              <a:prstGeom prst="straightConnector1">
                <a:avLst/>
              </a:prstGeom>
              <a:ln w="28575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矩形 22"/>
                  <p:cNvSpPr/>
                  <p:nvPr/>
                </p:nvSpPr>
                <p:spPr>
                  <a:xfrm>
                    <a:off x="3392721" y="3311607"/>
                    <a:ext cx="321561" cy="32672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𝜖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3" name="矩形 2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92721" y="3311607"/>
                    <a:ext cx="321561" cy="326724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 b="-185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矩形 23"/>
                  <p:cNvSpPr/>
                  <p:nvPr/>
                </p:nvSpPr>
                <p:spPr>
                  <a:xfrm>
                    <a:off x="3387728" y="4194891"/>
                    <a:ext cx="321561" cy="32672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𝜖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4" name="矩形 2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87728" y="4194891"/>
                    <a:ext cx="321561" cy="326724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 b="-185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矩形 24"/>
                  <p:cNvSpPr/>
                  <p:nvPr/>
                </p:nvSpPr>
                <p:spPr>
                  <a:xfrm>
                    <a:off x="5447339" y="4250167"/>
                    <a:ext cx="321561" cy="32672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𝜖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5" name="矩形 2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47339" y="4250167"/>
                    <a:ext cx="321561" cy="326724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 b="-185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矩形 25"/>
                  <p:cNvSpPr/>
                  <p:nvPr/>
                </p:nvSpPr>
                <p:spPr>
                  <a:xfrm>
                    <a:off x="5463720" y="3238146"/>
                    <a:ext cx="321561" cy="32672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𝜖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6" name="矩形 2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63720" y="3238146"/>
                    <a:ext cx="321561" cy="326724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 b="-185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7" name="直接箭头连接符 26"/>
              <p:cNvCxnSpPr>
                <a:stCxn id="9" idx="6"/>
                <a:endCxn id="8" idx="2"/>
              </p:cNvCxnSpPr>
              <p:nvPr/>
            </p:nvCxnSpPr>
            <p:spPr>
              <a:xfrm>
                <a:off x="4381367" y="3227838"/>
                <a:ext cx="469227" cy="2583"/>
              </a:xfrm>
              <a:prstGeom prst="straightConnector1">
                <a:avLst/>
              </a:prstGeom>
              <a:ln w="28575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箭头连接符 29"/>
              <p:cNvCxnSpPr>
                <a:stCxn id="14" idx="6"/>
                <a:endCxn id="13" idx="2"/>
              </p:cNvCxnSpPr>
              <p:nvPr/>
            </p:nvCxnSpPr>
            <p:spPr>
              <a:xfrm>
                <a:off x="4367581" y="4648038"/>
                <a:ext cx="469227" cy="2583"/>
              </a:xfrm>
              <a:prstGeom prst="straightConnector1">
                <a:avLst/>
              </a:prstGeom>
              <a:ln w="28575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3" name="矩形 32"/>
                  <p:cNvSpPr/>
                  <p:nvPr/>
                </p:nvSpPr>
                <p:spPr>
                  <a:xfrm>
                    <a:off x="4444325" y="2886960"/>
                    <a:ext cx="377026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33" name="矩形 3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44325" y="2886960"/>
                    <a:ext cx="377026" cy="369332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矩形 34"/>
                  <p:cNvSpPr/>
                  <p:nvPr/>
                </p:nvSpPr>
                <p:spPr>
                  <a:xfrm>
                    <a:off x="4379707" y="4294937"/>
                    <a:ext cx="377026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35" name="矩形 3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79707" y="4294937"/>
                    <a:ext cx="377026" cy="369332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文本框 36"/>
                <p:cNvSpPr txBox="1"/>
                <p:nvPr/>
              </p:nvSpPr>
              <p:spPr>
                <a:xfrm>
                  <a:off x="4079644" y="5448039"/>
                  <a:ext cx="78867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(0+1)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7" name="文本框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79644" y="5448039"/>
                  <a:ext cx="788677" cy="276999"/>
                </a:xfrm>
                <a:prstGeom prst="rect">
                  <a:avLst/>
                </a:prstGeom>
                <a:blipFill>
                  <a:blip r:embed="rId9"/>
                  <a:stretch>
                    <a:fillRect l="-9302" r="-10078" b="-3695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1" name="组合 90"/>
          <p:cNvGrpSpPr/>
          <p:nvPr/>
        </p:nvGrpSpPr>
        <p:grpSpPr>
          <a:xfrm>
            <a:off x="157700" y="2126479"/>
            <a:ext cx="5179061" cy="3524303"/>
            <a:chOff x="4742092" y="799477"/>
            <a:chExt cx="5179061" cy="3524303"/>
          </a:xfrm>
        </p:grpSpPr>
        <p:grpSp>
          <p:nvGrpSpPr>
            <p:cNvPr id="39" name="组合 38"/>
            <p:cNvGrpSpPr/>
            <p:nvPr/>
          </p:nvGrpSpPr>
          <p:grpSpPr>
            <a:xfrm>
              <a:off x="5120472" y="799477"/>
              <a:ext cx="4800681" cy="3524303"/>
              <a:chOff x="2164451" y="2206165"/>
              <a:chExt cx="4800681" cy="3524303"/>
            </a:xfrm>
          </p:grpSpPr>
          <p:grpSp>
            <p:nvGrpSpPr>
              <p:cNvPr id="40" name="组合 39"/>
              <p:cNvGrpSpPr/>
              <p:nvPr/>
            </p:nvGrpSpPr>
            <p:grpSpPr>
              <a:xfrm>
                <a:off x="2164451" y="2206165"/>
                <a:ext cx="4800681" cy="3210281"/>
                <a:chOff x="2267000" y="2137982"/>
                <a:chExt cx="4800681" cy="3210281"/>
              </a:xfrm>
            </p:grpSpPr>
            <p:cxnSp>
              <p:nvCxnSpPr>
                <p:cNvPr id="42" name="直接箭头连接符 41"/>
                <p:cNvCxnSpPr>
                  <a:stCxn id="43" idx="7"/>
                  <a:endCxn id="63" idx="3"/>
                </p:cNvCxnSpPr>
                <p:nvPr/>
              </p:nvCxnSpPr>
              <p:spPr>
                <a:xfrm flipV="1">
                  <a:off x="3453369" y="3387578"/>
                  <a:ext cx="542342" cy="368464"/>
                </a:xfrm>
                <a:prstGeom prst="straightConnector1">
                  <a:avLst/>
                </a:prstGeom>
                <a:ln w="28575">
                  <a:solidFill>
                    <a:schemeClr val="accent5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" name="椭圆 42"/>
                <p:cNvSpPr/>
                <p:nvPr/>
              </p:nvSpPr>
              <p:spPr>
                <a:xfrm>
                  <a:off x="3067714" y="3689873"/>
                  <a:ext cx="451824" cy="451824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44" name="组合 43"/>
                <p:cNvGrpSpPr/>
                <p:nvPr/>
              </p:nvGrpSpPr>
              <p:grpSpPr>
                <a:xfrm>
                  <a:off x="3801625" y="2930628"/>
                  <a:ext cx="1577387" cy="566113"/>
                  <a:chOff x="2814543" y="2672231"/>
                  <a:chExt cx="1783093" cy="639939"/>
                </a:xfrm>
              </p:grpSpPr>
              <p:sp>
                <p:nvSpPr>
                  <p:cNvPr id="62" name="椭圆 61"/>
                  <p:cNvSpPr/>
                  <p:nvPr/>
                </p:nvSpPr>
                <p:spPr>
                  <a:xfrm>
                    <a:off x="4000307" y="2755747"/>
                    <a:ext cx="510746" cy="510746"/>
                  </a:xfrm>
                  <a:prstGeom prst="ellipse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3" name="椭圆 62"/>
                  <p:cNvSpPr/>
                  <p:nvPr/>
                </p:nvSpPr>
                <p:spPr>
                  <a:xfrm>
                    <a:off x="2959143" y="2752827"/>
                    <a:ext cx="510746" cy="510746"/>
                  </a:xfrm>
                  <a:prstGeom prst="ellipse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 anchorCtr="1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4" name="圆角矩形 63"/>
                  <p:cNvSpPr/>
                  <p:nvPr/>
                </p:nvSpPr>
                <p:spPr>
                  <a:xfrm>
                    <a:off x="2814543" y="2672231"/>
                    <a:ext cx="1783093" cy="639939"/>
                  </a:xfrm>
                  <a:prstGeom prst="round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5" name="组合 44"/>
                <p:cNvGrpSpPr/>
                <p:nvPr/>
              </p:nvGrpSpPr>
              <p:grpSpPr>
                <a:xfrm>
                  <a:off x="3787839" y="4350828"/>
                  <a:ext cx="1577387" cy="566112"/>
                  <a:chOff x="2814543" y="2672231"/>
                  <a:chExt cx="1783093" cy="639939"/>
                </a:xfrm>
              </p:grpSpPr>
              <p:sp>
                <p:nvSpPr>
                  <p:cNvPr id="59" name="椭圆 58"/>
                  <p:cNvSpPr/>
                  <p:nvPr/>
                </p:nvSpPr>
                <p:spPr>
                  <a:xfrm>
                    <a:off x="4000307" y="2755747"/>
                    <a:ext cx="510746" cy="510746"/>
                  </a:xfrm>
                  <a:prstGeom prst="ellipse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0" name="椭圆 59"/>
                  <p:cNvSpPr/>
                  <p:nvPr/>
                </p:nvSpPr>
                <p:spPr>
                  <a:xfrm>
                    <a:off x="2959143" y="2752827"/>
                    <a:ext cx="510746" cy="510746"/>
                  </a:xfrm>
                  <a:prstGeom prst="ellipse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 anchorCtr="1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1" name="圆角矩形 60"/>
                  <p:cNvSpPr/>
                  <p:nvPr/>
                </p:nvSpPr>
                <p:spPr>
                  <a:xfrm>
                    <a:off x="2814543" y="2672231"/>
                    <a:ext cx="1783093" cy="639939"/>
                  </a:xfrm>
                  <a:prstGeom prst="round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cxnSp>
              <p:nvCxnSpPr>
                <p:cNvPr id="46" name="直接箭头连接符 45"/>
                <p:cNvCxnSpPr>
                  <a:stCxn id="43" idx="5"/>
                  <a:endCxn id="60" idx="1"/>
                </p:cNvCxnSpPr>
                <p:nvPr/>
              </p:nvCxnSpPr>
              <p:spPr>
                <a:xfrm>
                  <a:off x="3453369" y="4075529"/>
                  <a:ext cx="528556" cy="412764"/>
                </a:xfrm>
                <a:prstGeom prst="straightConnector1">
                  <a:avLst/>
                </a:prstGeom>
                <a:ln w="28575">
                  <a:solidFill>
                    <a:schemeClr val="accent5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直接箭头连接符 46"/>
                <p:cNvCxnSpPr>
                  <a:stCxn id="68" idx="6"/>
                  <a:endCxn id="43" idx="2"/>
                </p:cNvCxnSpPr>
                <p:nvPr/>
              </p:nvCxnSpPr>
              <p:spPr>
                <a:xfrm>
                  <a:off x="2718824" y="3913603"/>
                  <a:ext cx="348890" cy="2182"/>
                </a:xfrm>
                <a:prstGeom prst="straightConnector1">
                  <a:avLst/>
                </a:prstGeom>
                <a:ln w="28575">
                  <a:solidFill>
                    <a:schemeClr val="accent5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" name="椭圆 47"/>
                <p:cNvSpPr/>
                <p:nvPr/>
              </p:nvSpPr>
              <p:spPr>
                <a:xfrm>
                  <a:off x="5780898" y="3687691"/>
                  <a:ext cx="451824" cy="451824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49" name="直接箭头连接符 48"/>
                <p:cNvCxnSpPr>
                  <a:stCxn id="62" idx="5"/>
                  <a:endCxn id="48" idx="1"/>
                </p:cNvCxnSpPr>
                <p:nvPr/>
              </p:nvCxnSpPr>
              <p:spPr>
                <a:xfrm>
                  <a:off x="5236250" y="3390161"/>
                  <a:ext cx="610817" cy="363698"/>
                </a:xfrm>
                <a:prstGeom prst="straightConnector1">
                  <a:avLst/>
                </a:prstGeom>
                <a:ln w="28575">
                  <a:solidFill>
                    <a:schemeClr val="accent5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直接箭头连接符 49"/>
                <p:cNvCxnSpPr>
                  <a:stCxn id="59" idx="7"/>
                  <a:endCxn id="48" idx="3"/>
                </p:cNvCxnSpPr>
                <p:nvPr/>
              </p:nvCxnSpPr>
              <p:spPr>
                <a:xfrm flipV="1">
                  <a:off x="5222463" y="4073347"/>
                  <a:ext cx="624603" cy="417530"/>
                </a:xfrm>
                <a:prstGeom prst="straightConnector1">
                  <a:avLst/>
                </a:prstGeom>
                <a:ln w="28575">
                  <a:solidFill>
                    <a:schemeClr val="accent5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1" name="矩形 50"/>
                    <p:cNvSpPr/>
                    <p:nvPr/>
                  </p:nvSpPr>
                  <p:spPr>
                    <a:xfrm>
                      <a:off x="3392721" y="3311607"/>
                      <a:ext cx="321561" cy="326724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𝜖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51" name="矩形 50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392721" y="3311607"/>
                      <a:ext cx="321561" cy="326724"/>
                    </a:xfrm>
                    <a:prstGeom prst="rect">
                      <a:avLst/>
                    </a:prstGeom>
                    <a:blipFill rotWithShape="0">
                      <a:blip r:embed="rId10"/>
                      <a:stretch>
                        <a:fillRect b="-185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2" name="矩形 51"/>
                    <p:cNvSpPr/>
                    <p:nvPr/>
                  </p:nvSpPr>
                  <p:spPr>
                    <a:xfrm>
                      <a:off x="3387728" y="4194891"/>
                      <a:ext cx="321561" cy="326724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𝜖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52" name="矩形 51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387728" y="4194891"/>
                      <a:ext cx="321561" cy="326724"/>
                    </a:xfrm>
                    <a:prstGeom prst="rect">
                      <a:avLst/>
                    </a:prstGeom>
                    <a:blipFill rotWithShape="0">
                      <a:blip r:embed="rId11"/>
                      <a:stretch>
                        <a:fillRect b="-185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3" name="矩形 52"/>
                    <p:cNvSpPr/>
                    <p:nvPr/>
                  </p:nvSpPr>
                  <p:spPr>
                    <a:xfrm>
                      <a:off x="5447339" y="4250167"/>
                      <a:ext cx="321561" cy="326724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𝜖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53" name="矩形 52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447339" y="4250167"/>
                      <a:ext cx="321561" cy="326724"/>
                    </a:xfrm>
                    <a:prstGeom prst="rect">
                      <a:avLst/>
                    </a:prstGeom>
                    <a:blipFill rotWithShape="0">
                      <a:blip r:embed="rId12"/>
                      <a:stretch>
                        <a:fillRect b="-185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4" name="矩形 53"/>
                    <p:cNvSpPr/>
                    <p:nvPr/>
                  </p:nvSpPr>
                  <p:spPr>
                    <a:xfrm>
                      <a:off x="5463720" y="3238146"/>
                      <a:ext cx="321561" cy="326724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𝜖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54" name="矩形 5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463720" y="3238146"/>
                      <a:ext cx="321561" cy="326724"/>
                    </a:xfrm>
                    <a:prstGeom prst="rect">
                      <a:avLst/>
                    </a:prstGeom>
                    <a:blipFill rotWithShape="0">
                      <a:blip r:embed="rId13"/>
                      <a:stretch>
                        <a:fillRect b="-185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55" name="直接箭头连接符 54"/>
                <p:cNvCxnSpPr>
                  <a:stCxn id="63" idx="6"/>
                  <a:endCxn id="62" idx="2"/>
                </p:cNvCxnSpPr>
                <p:nvPr/>
              </p:nvCxnSpPr>
              <p:spPr>
                <a:xfrm>
                  <a:off x="4381367" y="3227838"/>
                  <a:ext cx="469227" cy="2583"/>
                </a:xfrm>
                <a:prstGeom prst="straightConnector1">
                  <a:avLst/>
                </a:prstGeom>
                <a:ln w="28575">
                  <a:solidFill>
                    <a:schemeClr val="accent5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直接箭头连接符 55"/>
                <p:cNvCxnSpPr>
                  <a:stCxn id="60" idx="6"/>
                  <a:endCxn id="59" idx="2"/>
                </p:cNvCxnSpPr>
                <p:nvPr/>
              </p:nvCxnSpPr>
              <p:spPr>
                <a:xfrm>
                  <a:off x="4367581" y="4648038"/>
                  <a:ext cx="469227" cy="2583"/>
                </a:xfrm>
                <a:prstGeom prst="straightConnector1">
                  <a:avLst/>
                </a:prstGeom>
                <a:ln w="28575">
                  <a:solidFill>
                    <a:schemeClr val="accent5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7" name="矩形 56"/>
                    <p:cNvSpPr/>
                    <p:nvPr/>
                  </p:nvSpPr>
                  <p:spPr>
                    <a:xfrm>
                      <a:off x="4444325" y="2886960"/>
                      <a:ext cx="377026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57" name="矩形 56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444325" y="2886960"/>
                      <a:ext cx="377026" cy="369332"/>
                    </a:xfrm>
                    <a:prstGeom prst="rect">
                      <a:avLst/>
                    </a:prstGeom>
                    <a:blipFill rotWithShape="0">
                      <a:blip r:embed="rId1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8" name="矩形 57"/>
                    <p:cNvSpPr/>
                    <p:nvPr/>
                  </p:nvSpPr>
                  <p:spPr>
                    <a:xfrm>
                      <a:off x="4379707" y="4294937"/>
                      <a:ext cx="377026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58" name="矩形 57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379707" y="4294937"/>
                      <a:ext cx="377026" cy="369332"/>
                    </a:xfrm>
                    <a:prstGeom prst="rect">
                      <a:avLst/>
                    </a:prstGeom>
                    <a:blipFill rotWithShape="0">
                      <a:blip r:embed="rId1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67" name="椭圆 66"/>
                <p:cNvSpPr/>
                <p:nvPr/>
              </p:nvSpPr>
              <p:spPr>
                <a:xfrm>
                  <a:off x="6615857" y="3687691"/>
                  <a:ext cx="451824" cy="451824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8" name="椭圆 67"/>
                <p:cNvSpPr/>
                <p:nvPr/>
              </p:nvSpPr>
              <p:spPr>
                <a:xfrm>
                  <a:off x="2267000" y="3687691"/>
                  <a:ext cx="451824" cy="451824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4" name="矩形 83"/>
                    <p:cNvSpPr/>
                    <p:nvPr/>
                  </p:nvSpPr>
                  <p:spPr>
                    <a:xfrm>
                      <a:off x="4499790" y="2137982"/>
                      <a:ext cx="321561" cy="326724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𝜖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84" name="矩形 8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499790" y="2137982"/>
                      <a:ext cx="321561" cy="326724"/>
                    </a:xfrm>
                    <a:prstGeom prst="rect">
                      <a:avLst/>
                    </a:prstGeom>
                    <a:blipFill rotWithShape="0">
                      <a:blip r:embed="rId16"/>
                      <a:stretch>
                        <a:fillRect b="-188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5" name="矩形 84"/>
                    <p:cNvSpPr/>
                    <p:nvPr/>
                  </p:nvSpPr>
                  <p:spPr>
                    <a:xfrm>
                      <a:off x="3307444" y="5021539"/>
                      <a:ext cx="321561" cy="326724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𝜖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85" name="矩形 84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307444" y="5021539"/>
                      <a:ext cx="321561" cy="326724"/>
                    </a:xfrm>
                    <a:prstGeom prst="rect">
                      <a:avLst/>
                    </a:prstGeom>
                    <a:blipFill rotWithShape="0">
                      <a:blip r:embed="rId17"/>
                      <a:stretch>
                        <a:fillRect b="-188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6" name="矩形 85"/>
                    <p:cNvSpPr/>
                    <p:nvPr/>
                  </p:nvSpPr>
                  <p:spPr>
                    <a:xfrm>
                      <a:off x="2745231" y="3545278"/>
                      <a:ext cx="321561" cy="326724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𝜖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86" name="矩形 8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745231" y="3545278"/>
                      <a:ext cx="321561" cy="326724"/>
                    </a:xfrm>
                    <a:prstGeom prst="rect">
                      <a:avLst/>
                    </a:prstGeom>
                    <a:blipFill rotWithShape="0">
                      <a:blip r:embed="rId18"/>
                      <a:stretch>
                        <a:fillRect b="-188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7" name="矩形 86"/>
                    <p:cNvSpPr/>
                    <p:nvPr/>
                  </p:nvSpPr>
                  <p:spPr>
                    <a:xfrm>
                      <a:off x="6263509" y="3545278"/>
                      <a:ext cx="321561" cy="326724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𝜖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87" name="矩形 86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263509" y="3545278"/>
                      <a:ext cx="321561" cy="326724"/>
                    </a:xfrm>
                    <a:prstGeom prst="rect">
                      <a:avLst/>
                    </a:prstGeom>
                    <a:blipFill rotWithShape="0">
                      <a:blip r:embed="rId19"/>
                      <a:stretch>
                        <a:fillRect b="-188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文本框 40"/>
                  <p:cNvSpPr txBox="1"/>
                  <p:nvPr/>
                </p:nvSpPr>
                <p:spPr>
                  <a:xfrm>
                    <a:off x="4084633" y="5453469"/>
                    <a:ext cx="879215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0+1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41" name="文本框 4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084633" y="5453469"/>
                    <a:ext cx="879215" cy="276999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 r="-694" b="-11111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70" name="直接箭头连接符 69"/>
            <p:cNvCxnSpPr>
              <a:stCxn id="48" idx="6"/>
              <a:endCxn id="67" idx="2"/>
            </p:cNvCxnSpPr>
            <p:nvPr/>
          </p:nvCxnSpPr>
          <p:spPr>
            <a:xfrm>
              <a:off x="9086194" y="2575098"/>
              <a:ext cx="383135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曲线连接符 72"/>
            <p:cNvCxnSpPr>
              <a:stCxn id="48" idx="0"/>
              <a:endCxn id="43" idx="0"/>
            </p:cNvCxnSpPr>
            <p:nvPr/>
          </p:nvCxnSpPr>
          <p:spPr>
            <a:xfrm rot="16200000" flipH="1" flipV="1">
              <a:off x="7502599" y="993685"/>
              <a:ext cx="2182" cy="2713184"/>
            </a:xfrm>
            <a:prstGeom prst="curvedConnector3">
              <a:avLst>
                <a:gd name="adj1" fmla="val -49641567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曲线连接符 76"/>
            <p:cNvCxnSpPr>
              <a:stCxn id="68" idx="4"/>
              <a:endCxn id="67" idx="4"/>
            </p:cNvCxnSpPr>
            <p:nvPr/>
          </p:nvCxnSpPr>
          <p:spPr>
            <a:xfrm rot="16200000" flipH="1">
              <a:off x="7520812" y="626581"/>
              <a:ext cx="12700" cy="4348857"/>
            </a:xfrm>
            <a:prstGeom prst="curvedConnector3">
              <a:avLst>
                <a:gd name="adj1" fmla="val 7990677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箭头连接符 80"/>
            <p:cNvCxnSpPr>
              <a:endCxn id="68" idx="2"/>
            </p:cNvCxnSpPr>
            <p:nvPr/>
          </p:nvCxnSpPr>
          <p:spPr>
            <a:xfrm>
              <a:off x="4742092" y="2575098"/>
              <a:ext cx="378380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9" name="组合 128"/>
          <p:cNvGrpSpPr/>
          <p:nvPr/>
        </p:nvGrpSpPr>
        <p:grpSpPr>
          <a:xfrm>
            <a:off x="158818" y="2119806"/>
            <a:ext cx="6005256" cy="3528766"/>
            <a:chOff x="1360132" y="1925464"/>
            <a:chExt cx="6005256" cy="3528766"/>
          </a:xfrm>
        </p:grpSpPr>
        <p:grpSp>
          <p:nvGrpSpPr>
            <p:cNvPr id="130" name="组合 129"/>
            <p:cNvGrpSpPr/>
            <p:nvPr/>
          </p:nvGrpSpPr>
          <p:grpSpPr>
            <a:xfrm>
              <a:off x="1360132" y="1925464"/>
              <a:ext cx="5545888" cy="3528766"/>
              <a:chOff x="4742092" y="799477"/>
              <a:chExt cx="5545888" cy="3528766"/>
            </a:xfrm>
          </p:grpSpPr>
          <p:grpSp>
            <p:nvGrpSpPr>
              <p:cNvPr id="133" name="组合 132"/>
              <p:cNvGrpSpPr/>
              <p:nvPr/>
            </p:nvGrpSpPr>
            <p:grpSpPr>
              <a:xfrm>
                <a:off x="5120472" y="799477"/>
                <a:ext cx="5167508" cy="3528766"/>
                <a:chOff x="2164451" y="2206165"/>
                <a:chExt cx="5167508" cy="3528766"/>
              </a:xfrm>
            </p:grpSpPr>
            <p:grpSp>
              <p:nvGrpSpPr>
                <p:cNvPr id="138" name="组合 137"/>
                <p:cNvGrpSpPr/>
                <p:nvPr/>
              </p:nvGrpSpPr>
              <p:grpSpPr>
                <a:xfrm>
                  <a:off x="2164451" y="2206165"/>
                  <a:ext cx="5167508" cy="3210281"/>
                  <a:chOff x="2267000" y="2137982"/>
                  <a:chExt cx="5167508" cy="3210281"/>
                </a:xfrm>
              </p:grpSpPr>
              <p:cxnSp>
                <p:nvCxnSpPr>
                  <p:cNvPr id="140" name="直接箭头连接符 139"/>
                  <p:cNvCxnSpPr>
                    <a:stCxn id="141" idx="7"/>
                    <a:endCxn id="168" idx="3"/>
                  </p:cNvCxnSpPr>
                  <p:nvPr/>
                </p:nvCxnSpPr>
                <p:spPr>
                  <a:xfrm flipV="1">
                    <a:off x="3453369" y="3387578"/>
                    <a:ext cx="542342" cy="368464"/>
                  </a:xfrm>
                  <a:prstGeom prst="straightConnector1">
                    <a:avLst/>
                  </a:prstGeom>
                  <a:ln w="28575"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41" name="椭圆 140"/>
                  <p:cNvSpPr/>
                  <p:nvPr/>
                </p:nvSpPr>
                <p:spPr>
                  <a:xfrm>
                    <a:off x="3067714" y="3689873"/>
                    <a:ext cx="451824" cy="451824"/>
                  </a:xfrm>
                  <a:prstGeom prst="ellipse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 anchorCtr="1"/>
                  <a:lstStyle/>
                  <a:p>
                    <a:pPr algn="ctr"/>
                    <a:endParaRPr lang="en-US" dirty="0"/>
                  </a:p>
                </p:txBody>
              </p:sp>
              <p:grpSp>
                <p:nvGrpSpPr>
                  <p:cNvPr id="142" name="组合 141"/>
                  <p:cNvGrpSpPr/>
                  <p:nvPr/>
                </p:nvGrpSpPr>
                <p:grpSpPr>
                  <a:xfrm>
                    <a:off x="3801625" y="2930628"/>
                    <a:ext cx="1577387" cy="566113"/>
                    <a:chOff x="2814543" y="2672231"/>
                    <a:chExt cx="1783093" cy="639939"/>
                  </a:xfrm>
                </p:grpSpPr>
                <p:sp>
                  <p:nvSpPr>
                    <p:cNvPr id="167" name="椭圆 166"/>
                    <p:cNvSpPr/>
                    <p:nvPr/>
                  </p:nvSpPr>
                  <p:spPr>
                    <a:xfrm>
                      <a:off x="4000307" y="2755747"/>
                      <a:ext cx="510746" cy="510746"/>
                    </a:xfrm>
                    <a:prstGeom prst="ellipse">
                      <a:avLst/>
                    </a:prstGeom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68" name="椭圆 167"/>
                    <p:cNvSpPr/>
                    <p:nvPr/>
                  </p:nvSpPr>
                  <p:spPr>
                    <a:xfrm>
                      <a:off x="2959143" y="2752827"/>
                      <a:ext cx="510746" cy="510746"/>
                    </a:xfrm>
                    <a:prstGeom prst="ellipse">
                      <a:avLst/>
                    </a:prstGeom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 rtlCol="0" anchor="ctr" anchorCtr="1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69" name="圆角矩形 168"/>
                    <p:cNvSpPr/>
                    <p:nvPr/>
                  </p:nvSpPr>
                  <p:spPr>
                    <a:xfrm>
                      <a:off x="2814543" y="2672231"/>
                      <a:ext cx="1783093" cy="639939"/>
                    </a:xfrm>
                    <a:prstGeom prst="roundRect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43" name="组合 142"/>
                  <p:cNvGrpSpPr/>
                  <p:nvPr/>
                </p:nvGrpSpPr>
                <p:grpSpPr>
                  <a:xfrm>
                    <a:off x="3787839" y="4350828"/>
                    <a:ext cx="1577387" cy="566112"/>
                    <a:chOff x="2814543" y="2672231"/>
                    <a:chExt cx="1783093" cy="639939"/>
                  </a:xfrm>
                </p:grpSpPr>
                <p:sp>
                  <p:nvSpPr>
                    <p:cNvPr id="164" name="椭圆 163"/>
                    <p:cNvSpPr/>
                    <p:nvPr/>
                  </p:nvSpPr>
                  <p:spPr>
                    <a:xfrm>
                      <a:off x="4000307" y="2755747"/>
                      <a:ext cx="510746" cy="510746"/>
                    </a:xfrm>
                    <a:prstGeom prst="ellipse">
                      <a:avLst/>
                    </a:prstGeom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65" name="椭圆 164"/>
                    <p:cNvSpPr/>
                    <p:nvPr/>
                  </p:nvSpPr>
                  <p:spPr>
                    <a:xfrm>
                      <a:off x="2959143" y="2752827"/>
                      <a:ext cx="510746" cy="510746"/>
                    </a:xfrm>
                    <a:prstGeom prst="ellipse">
                      <a:avLst/>
                    </a:prstGeom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 rtlCol="0" anchor="ctr" anchorCtr="1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66" name="圆角矩形 165"/>
                    <p:cNvSpPr/>
                    <p:nvPr/>
                  </p:nvSpPr>
                  <p:spPr>
                    <a:xfrm>
                      <a:off x="2814543" y="2672231"/>
                      <a:ext cx="1783093" cy="639939"/>
                    </a:xfrm>
                    <a:prstGeom prst="roundRect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cxnSp>
                <p:nvCxnSpPr>
                  <p:cNvPr id="144" name="直接箭头连接符 143"/>
                  <p:cNvCxnSpPr>
                    <a:stCxn id="141" idx="5"/>
                    <a:endCxn id="165" idx="1"/>
                  </p:cNvCxnSpPr>
                  <p:nvPr/>
                </p:nvCxnSpPr>
                <p:spPr>
                  <a:xfrm>
                    <a:off x="3453369" y="4075529"/>
                    <a:ext cx="528556" cy="412764"/>
                  </a:xfrm>
                  <a:prstGeom prst="straightConnector1">
                    <a:avLst/>
                  </a:prstGeom>
                  <a:ln w="28575"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5" name="直接箭头连接符 144"/>
                  <p:cNvCxnSpPr>
                    <a:stCxn id="158" idx="6"/>
                    <a:endCxn id="141" idx="2"/>
                  </p:cNvCxnSpPr>
                  <p:nvPr/>
                </p:nvCxnSpPr>
                <p:spPr>
                  <a:xfrm>
                    <a:off x="2718824" y="3913603"/>
                    <a:ext cx="348890" cy="2182"/>
                  </a:xfrm>
                  <a:prstGeom prst="straightConnector1">
                    <a:avLst/>
                  </a:prstGeom>
                  <a:ln w="28575"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46" name="椭圆 145"/>
                  <p:cNvSpPr/>
                  <p:nvPr/>
                </p:nvSpPr>
                <p:spPr>
                  <a:xfrm>
                    <a:off x="5780898" y="3687691"/>
                    <a:ext cx="451824" cy="451824"/>
                  </a:xfrm>
                  <a:prstGeom prst="ellipse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cxnSp>
                <p:nvCxnSpPr>
                  <p:cNvPr id="147" name="直接箭头连接符 146"/>
                  <p:cNvCxnSpPr>
                    <a:stCxn id="167" idx="5"/>
                    <a:endCxn id="146" idx="1"/>
                  </p:cNvCxnSpPr>
                  <p:nvPr/>
                </p:nvCxnSpPr>
                <p:spPr>
                  <a:xfrm>
                    <a:off x="5236250" y="3390161"/>
                    <a:ext cx="610817" cy="363698"/>
                  </a:xfrm>
                  <a:prstGeom prst="straightConnector1">
                    <a:avLst/>
                  </a:prstGeom>
                  <a:ln w="28575"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8" name="直接箭头连接符 147"/>
                  <p:cNvCxnSpPr>
                    <a:stCxn id="164" idx="7"/>
                    <a:endCxn id="146" idx="3"/>
                  </p:cNvCxnSpPr>
                  <p:nvPr/>
                </p:nvCxnSpPr>
                <p:spPr>
                  <a:xfrm flipV="1">
                    <a:off x="5222463" y="4073347"/>
                    <a:ext cx="624603" cy="417530"/>
                  </a:xfrm>
                  <a:prstGeom prst="straightConnector1">
                    <a:avLst/>
                  </a:prstGeom>
                  <a:ln w="28575"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49" name="矩形 148"/>
                      <p:cNvSpPr/>
                      <p:nvPr/>
                    </p:nvSpPr>
                    <p:spPr>
                      <a:xfrm>
                        <a:off x="3392721" y="3311607"/>
                        <a:ext cx="321561" cy="32672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149" name="矩形 148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392721" y="3311607"/>
                        <a:ext cx="321561" cy="326724"/>
                      </a:xfrm>
                      <a:prstGeom prst="rect">
                        <a:avLst/>
                      </a:prstGeom>
                      <a:blipFill rotWithShape="0">
                        <a:blip r:embed="rId10"/>
                        <a:stretch>
                          <a:fillRect b="-1852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50" name="矩形 149"/>
                      <p:cNvSpPr/>
                      <p:nvPr/>
                    </p:nvSpPr>
                    <p:spPr>
                      <a:xfrm>
                        <a:off x="3387728" y="4194891"/>
                        <a:ext cx="321561" cy="32672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150" name="矩形 149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387728" y="4194891"/>
                        <a:ext cx="321561" cy="326724"/>
                      </a:xfrm>
                      <a:prstGeom prst="rect">
                        <a:avLst/>
                      </a:prstGeom>
                      <a:blipFill rotWithShape="0">
                        <a:blip r:embed="rId11"/>
                        <a:stretch>
                          <a:fillRect b="-1852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51" name="矩形 150"/>
                      <p:cNvSpPr/>
                      <p:nvPr/>
                    </p:nvSpPr>
                    <p:spPr>
                      <a:xfrm>
                        <a:off x="5447339" y="4250167"/>
                        <a:ext cx="321561" cy="32672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151" name="矩形 150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447339" y="4250167"/>
                        <a:ext cx="321561" cy="326724"/>
                      </a:xfrm>
                      <a:prstGeom prst="rect">
                        <a:avLst/>
                      </a:prstGeom>
                      <a:blipFill rotWithShape="0">
                        <a:blip r:embed="rId12"/>
                        <a:stretch>
                          <a:fillRect b="-1852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52" name="矩形 151"/>
                      <p:cNvSpPr/>
                      <p:nvPr/>
                    </p:nvSpPr>
                    <p:spPr>
                      <a:xfrm>
                        <a:off x="5463720" y="3238146"/>
                        <a:ext cx="321561" cy="32672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152" name="矩形 151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463720" y="3238146"/>
                        <a:ext cx="321561" cy="326724"/>
                      </a:xfrm>
                      <a:prstGeom prst="rect">
                        <a:avLst/>
                      </a:prstGeom>
                      <a:blipFill rotWithShape="0">
                        <a:blip r:embed="rId13"/>
                        <a:stretch>
                          <a:fillRect b="-1852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53" name="直接箭头连接符 152"/>
                  <p:cNvCxnSpPr>
                    <a:stCxn id="168" idx="6"/>
                    <a:endCxn id="167" idx="2"/>
                  </p:cNvCxnSpPr>
                  <p:nvPr/>
                </p:nvCxnSpPr>
                <p:spPr>
                  <a:xfrm>
                    <a:off x="4381367" y="3227838"/>
                    <a:ext cx="469227" cy="2583"/>
                  </a:xfrm>
                  <a:prstGeom prst="straightConnector1">
                    <a:avLst/>
                  </a:prstGeom>
                  <a:ln w="28575"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4" name="直接箭头连接符 153"/>
                  <p:cNvCxnSpPr>
                    <a:stCxn id="165" idx="6"/>
                    <a:endCxn id="164" idx="2"/>
                  </p:cNvCxnSpPr>
                  <p:nvPr/>
                </p:nvCxnSpPr>
                <p:spPr>
                  <a:xfrm>
                    <a:off x="4367581" y="4648038"/>
                    <a:ext cx="469227" cy="2583"/>
                  </a:xfrm>
                  <a:prstGeom prst="straightConnector1">
                    <a:avLst/>
                  </a:prstGeom>
                  <a:ln w="28575"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55" name="矩形 154"/>
                      <p:cNvSpPr/>
                      <p:nvPr/>
                    </p:nvSpPr>
                    <p:spPr>
                      <a:xfrm>
                        <a:off x="4444325" y="2886960"/>
                        <a:ext cx="377026" cy="369332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155" name="矩形 154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444325" y="2886960"/>
                        <a:ext cx="377026" cy="369332"/>
                      </a:xfrm>
                      <a:prstGeom prst="rect">
                        <a:avLst/>
                      </a:prstGeom>
                      <a:blipFill rotWithShape="0">
                        <a:blip r:embed="rId14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56" name="矩形 155"/>
                      <p:cNvSpPr/>
                      <p:nvPr/>
                    </p:nvSpPr>
                    <p:spPr>
                      <a:xfrm>
                        <a:off x="4379707" y="4294937"/>
                        <a:ext cx="377026" cy="369332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156" name="矩形 155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379707" y="4294937"/>
                        <a:ext cx="377026" cy="369332"/>
                      </a:xfrm>
                      <a:prstGeom prst="rect">
                        <a:avLst/>
                      </a:prstGeom>
                      <a:blipFill rotWithShape="0">
                        <a:blip r:embed="rId15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157" name="椭圆 156"/>
                  <p:cNvSpPr/>
                  <p:nvPr/>
                </p:nvSpPr>
                <p:spPr>
                  <a:xfrm>
                    <a:off x="6615857" y="3687691"/>
                    <a:ext cx="451824" cy="451824"/>
                  </a:xfrm>
                  <a:prstGeom prst="ellipse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58" name="椭圆 157"/>
                  <p:cNvSpPr/>
                  <p:nvPr/>
                </p:nvSpPr>
                <p:spPr>
                  <a:xfrm>
                    <a:off x="2267000" y="3687691"/>
                    <a:ext cx="451824" cy="451824"/>
                  </a:xfrm>
                  <a:prstGeom prst="ellipse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59" name="矩形 158"/>
                      <p:cNvSpPr/>
                      <p:nvPr/>
                    </p:nvSpPr>
                    <p:spPr>
                      <a:xfrm>
                        <a:off x="4499790" y="2137982"/>
                        <a:ext cx="321561" cy="32672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159" name="矩形 158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499790" y="2137982"/>
                        <a:ext cx="321561" cy="326724"/>
                      </a:xfrm>
                      <a:prstGeom prst="rect">
                        <a:avLst/>
                      </a:prstGeom>
                      <a:blipFill rotWithShape="0">
                        <a:blip r:embed="rId16"/>
                        <a:stretch>
                          <a:fillRect b="-1887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60" name="矩形 159"/>
                      <p:cNvSpPr/>
                      <p:nvPr/>
                    </p:nvSpPr>
                    <p:spPr>
                      <a:xfrm>
                        <a:off x="3307444" y="5021539"/>
                        <a:ext cx="321561" cy="32672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160" name="矩形 159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307444" y="5021539"/>
                        <a:ext cx="321561" cy="326724"/>
                      </a:xfrm>
                      <a:prstGeom prst="rect">
                        <a:avLst/>
                      </a:prstGeom>
                      <a:blipFill rotWithShape="0">
                        <a:blip r:embed="rId17"/>
                        <a:stretch>
                          <a:fillRect b="-1887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61" name="矩形 160"/>
                      <p:cNvSpPr/>
                      <p:nvPr/>
                    </p:nvSpPr>
                    <p:spPr>
                      <a:xfrm>
                        <a:off x="2745231" y="3545278"/>
                        <a:ext cx="321561" cy="32672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161" name="矩形 160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745231" y="3545278"/>
                        <a:ext cx="321561" cy="326724"/>
                      </a:xfrm>
                      <a:prstGeom prst="rect">
                        <a:avLst/>
                      </a:prstGeom>
                      <a:blipFill rotWithShape="0">
                        <a:blip r:embed="rId18"/>
                        <a:stretch>
                          <a:fillRect b="-1887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62" name="矩形 161"/>
                      <p:cNvSpPr/>
                      <p:nvPr/>
                    </p:nvSpPr>
                    <p:spPr>
                      <a:xfrm>
                        <a:off x="6263509" y="3545278"/>
                        <a:ext cx="321561" cy="326724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162" name="矩形 161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263509" y="3545278"/>
                        <a:ext cx="321561" cy="326724"/>
                      </a:xfrm>
                      <a:prstGeom prst="rect">
                        <a:avLst/>
                      </a:prstGeom>
                      <a:blipFill rotWithShape="0">
                        <a:blip r:embed="rId19"/>
                        <a:stretch>
                          <a:fillRect b="-1887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63" name="矩形 162"/>
                      <p:cNvSpPr/>
                      <p:nvPr/>
                    </p:nvSpPr>
                    <p:spPr>
                      <a:xfrm>
                        <a:off x="7057482" y="3570013"/>
                        <a:ext cx="377026" cy="369332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163" name="矩形 162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7057482" y="3570013"/>
                        <a:ext cx="377026" cy="369332"/>
                      </a:xfrm>
                      <a:prstGeom prst="rect">
                        <a:avLst/>
                      </a:prstGeom>
                      <a:blipFill rotWithShape="0">
                        <a:blip r:embed="rId21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9" name="文本框 138"/>
                    <p:cNvSpPr txBox="1"/>
                    <p:nvPr/>
                  </p:nvSpPr>
                  <p:spPr>
                    <a:xfrm>
                      <a:off x="4078957" y="5457932"/>
                      <a:ext cx="1007455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0+1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139" name="文本框 138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078957" y="5457932"/>
                      <a:ext cx="1007455" cy="276999"/>
                    </a:xfrm>
                    <a:prstGeom prst="rect">
                      <a:avLst/>
                    </a:prstGeom>
                    <a:blipFill>
                      <a:blip r:embed="rId22"/>
                      <a:stretch>
                        <a:fillRect r="-5455" b="-1087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134" name="直接箭头连接符 133"/>
              <p:cNvCxnSpPr>
                <a:stCxn id="146" idx="6"/>
                <a:endCxn id="157" idx="2"/>
              </p:cNvCxnSpPr>
              <p:nvPr/>
            </p:nvCxnSpPr>
            <p:spPr>
              <a:xfrm>
                <a:off x="9086194" y="2575098"/>
                <a:ext cx="383135" cy="0"/>
              </a:xfrm>
              <a:prstGeom prst="straightConnector1">
                <a:avLst/>
              </a:prstGeom>
              <a:ln w="28575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曲线连接符 134"/>
              <p:cNvCxnSpPr>
                <a:stCxn id="146" idx="0"/>
                <a:endCxn id="141" idx="0"/>
              </p:cNvCxnSpPr>
              <p:nvPr/>
            </p:nvCxnSpPr>
            <p:spPr>
              <a:xfrm rot="16200000" flipH="1" flipV="1">
                <a:off x="7502599" y="993685"/>
                <a:ext cx="2182" cy="2713184"/>
              </a:xfrm>
              <a:prstGeom prst="curvedConnector3">
                <a:avLst>
                  <a:gd name="adj1" fmla="val -49641567"/>
                </a:avLst>
              </a:prstGeom>
              <a:ln w="28575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曲线连接符 135"/>
              <p:cNvCxnSpPr>
                <a:stCxn id="158" idx="4"/>
                <a:endCxn id="157" idx="4"/>
              </p:cNvCxnSpPr>
              <p:nvPr/>
            </p:nvCxnSpPr>
            <p:spPr>
              <a:xfrm rot="16200000" flipH="1">
                <a:off x="7520812" y="626581"/>
                <a:ext cx="12700" cy="4348857"/>
              </a:xfrm>
              <a:prstGeom prst="curvedConnector3">
                <a:avLst>
                  <a:gd name="adj1" fmla="val 7990677"/>
                </a:avLst>
              </a:prstGeom>
              <a:ln w="28575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直接箭头连接符 136"/>
              <p:cNvCxnSpPr>
                <a:endCxn id="158" idx="2"/>
              </p:cNvCxnSpPr>
              <p:nvPr/>
            </p:nvCxnSpPr>
            <p:spPr>
              <a:xfrm>
                <a:off x="4742092" y="2575098"/>
                <a:ext cx="378380" cy="0"/>
              </a:xfrm>
              <a:prstGeom prst="straightConnector1">
                <a:avLst/>
              </a:prstGeom>
              <a:ln w="28575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1" name="椭圆 130"/>
            <p:cNvSpPr/>
            <p:nvPr/>
          </p:nvSpPr>
          <p:spPr>
            <a:xfrm>
              <a:off x="6913564" y="3481523"/>
              <a:ext cx="451824" cy="451824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32" name="直接箭头连接符 131"/>
            <p:cNvCxnSpPr>
              <a:stCxn id="157" idx="6"/>
              <a:endCxn id="131" idx="2"/>
            </p:cNvCxnSpPr>
            <p:nvPr/>
          </p:nvCxnSpPr>
          <p:spPr>
            <a:xfrm>
              <a:off x="6539193" y="3701085"/>
              <a:ext cx="374371" cy="635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0" name="组合 169"/>
          <p:cNvGrpSpPr/>
          <p:nvPr/>
        </p:nvGrpSpPr>
        <p:grpSpPr>
          <a:xfrm>
            <a:off x="157776" y="2119357"/>
            <a:ext cx="8715449" cy="4058120"/>
            <a:chOff x="178041" y="1755167"/>
            <a:chExt cx="8715449" cy="4058120"/>
          </a:xfrm>
        </p:grpSpPr>
        <p:grpSp>
          <p:nvGrpSpPr>
            <p:cNvPr id="171" name="组合 170"/>
            <p:cNvGrpSpPr/>
            <p:nvPr/>
          </p:nvGrpSpPr>
          <p:grpSpPr>
            <a:xfrm>
              <a:off x="5590479" y="3417138"/>
              <a:ext cx="3303011" cy="2029980"/>
              <a:chOff x="2929711" y="2886960"/>
              <a:chExt cx="3303011" cy="2029980"/>
            </a:xfrm>
          </p:grpSpPr>
          <p:cxnSp>
            <p:nvCxnSpPr>
              <p:cNvPr id="215" name="直接箭头连接符 214"/>
              <p:cNvCxnSpPr>
                <a:stCxn id="216" idx="7"/>
                <a:endCxn id="236" idx="3"/>
              </p:cNvCxnSpPr>
              <p:nvPr/>
            </p:nvCxnSpPr>
            <p:spPr>
              <a:xfrm flipV="1">
                <a:off x="3453369" y="3387578"/>
                <a:ext cx="542342" cy="368464"/>
              </a:xfrm>
              <a:prstGeom prst="straightConnector1">
                <a:avLst/>
              </a:prstGeom>
              <a:ln w="28575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6" name="椭圆 215"/>
              <p:cNvSpPr/>
              <p:nvPr/>
            </p:nvSpPr>
            <p:spPr>
              <a:xfrm>
                <a:off x="3067714" y="3689873"/>
                <a:ext cx="451824" cy="451824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 anchorCtr="1"/>
              <a:lstStyle/>
              <a:p>
                <a:pPr algn="ctr"/>
                <a:endParaRPr lang="en-US" dirty="0"/>
              </a:p>
            </p:txBody>
          </p:sp>
          <p:grpSp>
            <p:nvGrpSpPr>
              <p:cNvPr id="217" name="组合 216"/>
              <p:cNvGrpSpPr/>
              <p:nvPr/>
            </p:nvGrpSpPr>
            <p:grpSpPr>
              <a:xfrm>
                <a:off x="3801625" y="2930628"/>
                <a:ext cx="1577387" cy="566113"/>
                <a:chOff x="2814543" y="2672231"/>
                <a:chExt cx="1783093" cy="639939"/>
              </a:xfrm>
            </p:grpSpPr>
            <p:sp>
              <p:nvSpPr>
                <p:cNvPr id="235" name="椭圆 234"/>
                <p:cNvSpPr/>
                <p:nvPr/>
              </p:nvSpPr>
              <p:spPr>
                <a:xfrm>
                  <a:off x="4000307" y="2755747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6" name="椭圆 235"/>
                <p:cNvSpPr/>
                <p:nvPr/>
              </p:nvSpPr>
              <p:spPr>
                <a:xfrm>
                  <a:off x="2959143" y="2752827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7" name="圆角矩形 236"/>
                <p:cNvSpPr/>
                <p:nvPr/>
              </p:nvSpPr>
              <p:spPr>
                <a:xfrm>
                  <a:off x="2814543" y="2672231"/>
                  <a:ext cx="1783093" cy="639939"/>
                </a:xfrm>
                <a:prstGeom prst="round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18" name="组合 217"/>
              <p:cNvGrpSpPr/>
              <p:nvPr/>
            </p:nvGrpSpPr>
            <p:grpSpPr>
              <a:xfrm>
                <a:off x="3787839" y="4350828"/>
                <a:ext cx="1577387" cy="566112"/>
                <a:chOff x="2814543" y="2672231"/>
                <a:chExt cx="1783093" cy="639939"/>
              </a:xfrm>
            </p:grpSpPr>
            <p:sp>
              <p:nvSpPr>
                <p:cNvPr id="232" name="椭圆 231"/>
                <p:cNvSpPr/>
                <p:nvPr/>
              </p:nvSpPr>
              <p:spPr>
                <a:xfrm>
                  <a:off x="4000307" y="2755747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3" name="椭圆 232"/>
                <p:cNvSpPr/>
                <p:nvPr/>
              </p:nvSpPr>
              <p:spPr>
                <a:xfrm>
                  <a:off x="2959143" y="2752827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4" name="圆角矩形 233"/>
                <p:cNvSpPr/>
                <p:nvPr/>
              </p:nvSpPr>
              <p:spPr>
                <a:xfrm>
                  <a:off x="2814543" y="2672231"/>
                  <a:ext cx="1783093" cy="639939"/>
                </a:xfrm>
                <a:prstGeom prst="round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219" name="直接箭头连接符 218"/>
              <p:cNvCxnSpPr>
                <a:stCxn id="216" idx="5"/>
                <a:endCxn id="233" idx="1"/>
              </p:cNvCxnSpPr>
              <p:nvPr/>
            </p:nvCxnSpPr>
            <p:spPr>
              <a:xfrm>
                <a:off x="3453369" y="4075529"/>
                <a:ext cx="528556" cy="412764"/>
              </a:xfrm>
              <a:prstGeom prst="straightConnector1">
                <a:avLst/>
              </a:prstGeom>
              <a:ln w="28575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0" name="椭圆 219"/>
              <p:cNvSpPr/>
              <p:nvPr/>
            </p:nvSpPr>
            <p:spPr>
              <a:xfrm>
                <a:off x="5780898" y="3687691"/>
                <a:ext cx="451824" cy="451824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21" name="直接箭头连接符 220"/>
              <p:cNvCxnSpPr>
                <a:stCxn id="235" idx="5"/>
                <a:endCxn id="220" idx="1"/>
              </p:cNvCxnSpPr>
              <p:nvPr/>
            </p:nvCxnSpPr>
            <p:spPr>
              <a:xfrm>
                <a:off x="5236250" y="3390161"/>
                <a:ext cx="610817" cy="363698"/>
              </a:xfrm>
              <a:prstGeom prst="straightConnector1">
                <a:avLst/>
              </a:prstGeom>
              <a:ln w="28575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直接箭头连接符 221"/>
              <p:cNvCxnSpPr>
                <a:stCxn id="232" idx="7"/>
                <a:endCxn id="220" idx="3"/>
              </p:cNvCxnSpPr>
              <p:nvPr/>
            </p:nvCxnSpPr>
            <p:spPr>
              <a:xfrm flipV="1">
                <a:off x="5222463" y="4073347"/>
                <a:ext cx="624603" cy="417530"/>
              </a:xfrm>
              <a:prstGeom prst="straightConnector1">
                <a:avLst/>
              </a:prstGeom>
              <a:ln w="28575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3" name="矩形 222"/>
                  <p:cNvSpPr/>
                  <p:nvPr/>
                </p:nvSpPr>
                <p:spPr>
                  <a:xfrm>
                    <a:off x="3392721" y="3311607"/>
                    <a:ext cx="321561" cy="32672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𝜖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23" name="矩形 22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92721" y="3311607"/>
                    <a:ext cx="321561" cy="326724"/>
                  </a:xfrm>
                  <a:prstGeom prst="rect">
                    <a:avLst/>
                  </a:prstGeom>
                  <a:blipFill rotWithShape="0">
                    <a:blip r:embed="rId23"/>
                    <a:stretch>
                      <a:fillRect b="-185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4" name="矩形 223"/>
                  <p:cNvSpPr/>
                  <p:nvPr/>
                </p:nvSpPr>
                <p:spPr>
                  <a:xfrm>
                    <a:off x="3387728" y="4194891"/>
                    <a:ext cx="321561" cy="32672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𝜖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24" name="矩形 22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87728" y="4194891"/>
                    <a:ext cx="321561" cy="326724"/>
                  </a:xfrm>
                  <a:prstGeom prst="rect">
                    <a:avLst/>
                  </a:prstGeom>
                  <a:blipFill rotWithShape="0">
                    <a:blip r:embed="rId24"/>
                    <a:stretch>
                      <a:fillRect b="-185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5" name="矩形 224"/>
                  <p:cNvSpPr/>
                  <p:nvPr/>
                </p:nvSpPr>
                <p:spPr>
                  <a:xfrm>
                    <a:off x="5447339" y="4250167"/>
                    <a:ext cx="321561" cy="32672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𝜖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25" name="矩形 22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47339" y="4250167"/>
                    <a:ext cx="321561" cy="326724"/>
                  </a:xfrm>
                  <a:prstGeom prst="rect">
                    <a:avLst/>
                  </a:prstGeom>
                  <a:blipFill rotWithShape="0">
                    <a:blip r:embed="rId25"/>
                    <a:stretch>
                      <a:fillRect b="-185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6" name="矩形 225"/>
                  <p:cNvSpPr/>
                  <p:nvPr/>
                </p:nvSpPr>
                <p:spPr>
                  <a:xfrm>
                    <a:off x="5463720" y="3238146"/>
                    <a:ext cx="321561" cy="32672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𝜖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26" name="矩形 22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63720" y="3238146"/>
                    <a:ext cx="321561" cy="326724"/>
                  </a:xfrm>
                  <a:prstGeom prst="rect">
                    <a:avLst/>
                  </a:prstGeom>
                  <a:blipFill rotWithShape="0">
                    <a:blip r:embed="rId26"/>
                    <a:stretch>
                      <a:fillRect b="-185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27" name="直接箭头连接符 226"/>
              <p:cNvCxnSpPr>
                <a:stCxn id="236" idx="6"/>
                <a:endCxn id="235" idx="2"/>
              </p:cNvCxnSpPr>
              <p:nvPr/>
            </p:nvCxnSpPr>
            <p:spPr>
              <a:xfrm>
                <a:off x="4381367" y="3227838"/>
                <a:ext cx="469227" cy="2583"/>
              </a:xfrm>
              <a:prstGeom prst="straightConnector1">
                <a:avLst/>
              </a:prstGeom>
              <a:ln w="28575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直接箭头连接符 227"/>
              <p:cNvCxnSpPr>
                <a:stCxn id="233" idx="6"/>
                <a:endCxn id="232" idx="2"/>
              </p:cNvCxnSpPr>
              <p:nvPr/>
            </p:nvCxnSpPr>
            <p:spPr>
              <a:xfrm>
                <a:off x="4367581" y="4648038"/>
                <a:ext cx="469227" cy="2583"/>
              </a:xfrm>
              <a:prstGeom prst="straightConnector1">
                <a:avLst/>
              </a:prstGeom>
              <a:ln w="28575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9" name="矩形 228"/>
                  <p:cNvSpPr/>
                  <p:nvPr/>
                </p:nvSpPr>
                <p:spPr>
                  <a:xfrm>
                    <a:off x="4444325" y="2886960"/>
                    <a:ext cx="377026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29" name="矩形 22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44325" y="2886960"/>
                    <a:ext cx="377026" cy="369332"/>
                  </a:xfrm>
                  <a:prstGeom prst="rect">
                    <a:avLst/>
                  </a:prstGeom>
                  <a:blipFill rotWithShape="0">
                    <a:blip r:embed="rId2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0" name="矩形 229"/>
                  <p:cNvSpPr/>
                  <p:nvPr/>
                </p:nvSpPr>
                <p:spPr>
                  <a:xfrm>
                    <a:off x="4379707" y="4294937"/>
                    <a:ext cx="377026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30" name="矩形 22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79707" y="4294937"/>
                    <a:ext cx="377026" cy="369332"/>
                  </a:xfrm>
                  <a:prstGeom prst="rect">
                    <a:avLst/>
                  </a:prstGeom>
                  <a:blipFill rotWithShape="0">
                    <a:blip r:embed="rId2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1" name="矩形 230"/>
                  <p:cNvSpPr/>
                  <p:nvPr/>
                </p:nvSpPr>
                <p:spPr>
                  <a:xfrm>
                    <a:off x="2929711" y="3252916"/>
                    <a:ext cx="321561" cy="32672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𝜖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31" name="矩形 23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929711" y="3252916"/>
                    <a:ext cx="321561" cy="326724"/>
                  </a:xfrm>
                  <a:prstGeom prst="rect">
                    <a:avLst/>
                  </a:prstGeom>
                  <a:blipFill rotWithShape="0">
                    <a:blip r:embed="rId29"/>
                    <a:stretch>
                      <a:fillRect b="-188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72" name="组合 171"/>
            <p:cNvGrpSpPr/>
            <p:nvPr/>
          </p:nvGrpSpPr>
          <p:grpSpPr>
            <a:xfrm>
              <a:off x="178041" y="1755167"/>
              <a:ext cx="6005256" cy="4058120"/>
              <a:chOff x="1360132" y="1925464"/>
              <a:chExt cx="6005256" cy="4058120"/>
            </a:xfrm>
          </p:grpSpPr>
          <p:grpSp>
            <p:nvGrpSpPr>
              <p:cNvPr id="175" name="组合 174"/>
              <p:cNvGrpSpPr/>
              <p:nvPr/>
            </p:nvGrpSpPr>
            <p:grpSpPr>
              <a:xfrm>
                <a:off x="1360132" y="1925464"/>
                <a:ext cx="5850203" cy="4058120"/>
                <a:chOff x="4742092" y="799477"/>
                <a:chExt cx="5850203" cy="4058120"/>
              </a:xfrm>
            </p:grpSpPr>
            <p:grpSp>
              <p:nvGrpSpPr>
                <p:cNvPr id="178" name="组合 177"/>
                <p:cNvGrpSpPr/>
                <p:nvPr/>
              </p:nvGrpSpPr>
              <p:grpSpPr>
                <a:xfrm>
                  <a:off x="5120472" y="799477"/>
                  <a:ext cx="5471823" cy="4058120"/>
                  <a:chOff x="2164451" y="2206165"/>
                  <a:chExt cx="5471823" cy="4058120"/>
                </a:xfrm>
              </p:grpSpPr>
              <p:grpSp>
                <p:nvGrpSpPr>
                  <p:cNvPr id="183" name="组合 182"/>
                  <p:cNvGrpSpPr/>
                  <p:nvPr/>
                </p:nvGrpSpPr>
                <p:grpSpPr>
                  <a:xfrm>
                    <a:off x="2164451" y="2206165"/>
                    <a:ext cx="5167508" cy="3210281"/>
                    <a:chOff x="2267000" y="2137982"/>
                    <a:chExt cx="5167508" cy="3210281"/>
                  </a:xfrm>
                </p:grpSpPr>
                <p:cxnSp>
                  <p:nvCxnSpPr>
                    <p:cNvPr id="185" name="直接箭头连接符 184"/>
                    <p:cNvCxnSpPr>
                      <a:stCxn id="186" idx="7"/>
                      <a:endCxn id="213" idx="3"/>
                    </p:cNvCxnSpPr>
                    <p:nvPr/>
                  </p:nvCxnSpPr>
                  <p:spPr>
                    <a:xfrm flipV="1">
                      <a:off x="3453369" y="3387578"/>
                      <a:ext cx="542342" cy="368464"/>
                    </a:xfrm>
                    <a:prstGeom prst="straightConnector1">
                      <a:avLst/>
                    </a:prstGeom>
                    <a:ln w="28575">
                      <a:solidFill>
                        <a:schemeClr val="accent5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86" name="椭圆 185"/>
                    <p:cNvSpPr/>
                    <p:nvPr/>
                  </p:nvSpPr>
                  <p:spPr>
                    <a:xfrm>
                      <a:off x="3067714" y="3689873"/>
                      <a:ext cx="451824" cy="451824"/>
                    </a:xfrm>
                    <a:prstGeom prst="ellipse">
                      <a:avLst/>
                    </a:prstGeom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 rtlCol="0" anchor="ctr" anchorCtr="1"/>
                    <a:lstStyle/>
                    <a:p>
                      <a:pPr algn="ctr"/>
                      <a:endParaRPr lang="en-US" dirty="0"/>
                    </a:p>
                  </p:txBody>
                </p:sp>
                <p:grpSp>
                  <p:nvGrpSpPr>
                    <p:cNvPr id="187" name="组合 186"/>
                    <p:cNvGrpSpPr/>
                    <p:nvPr/>
                  </p:nvGrpSpPr>
                  <p:grpSpPr>
                    <a:xfrm>
                      <a:off x="3801625" y="2930628"/>
                      <a:ext cx="1577387" cy="566113"/>
                      <a:chOff x="2814543" y="2672231"/>
                      <a:chExt cx="1783093" cy="639939"/>
                    </a:xfrm>
                  </p:grpSpPr>
                  <p:sp>
                    <p:nvSpPr>
                      <p:cNvPr id="212" name="椭圆 211"/>
                      <p:cNvSpPr/>
                      <p:nvPr/>
                    </p:nvSpPr>
                    <p:spPr>
                      <a:xfrm>
                        <a:off x="4000307" y="2755747"/>
                        <a:ext cx="510746" cy="510746"/>
                      </a:xfrm>
                      <a:prstGeom prst="ellipse">
                        <a:avLst/>
                      </a:prstGeom>
                    </p:spPr>
                    <p:style>
                      <a:lnRef idx="2">
                        <a:schemeClr val="accent1"/>
                      </a:lnRef>
                      <a:fillRef idx="1">
                        <a:schemeClr val="lt1"/>
                      </a:fillRef>
                      <a:effectRef idx="0">
                        <a:schemeClr val="accent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dirty="0"/>
                      </a:p>
                    </p:txBody>
                  </p:sp>
                  <p:sp>
                    <p:nvSpPr>
                      <p:cNvPr id="213" name="椭圆 212"/>
                      <p:cNvSpPr/>
                      <p:nvPr/>
                    </p:nvSpPr>
                    <p:spPr>
                      <a:xfrm>
                        <a:off x="2959143" y="2752827"/>
                        <a:ext cx="510746" cy="510746"/>
                      </a:xfrm>
                      <a:prstGeom prst="ellipse">
                        <a:avLst/>
                      </a:prstGeom>
                    </p:spPr>
                    <p:style>
                      <a:lnRef idx="2">
                        <a:schemeClr val="accent1"/>
                      </a:lnRef>
                      <a:fillRef idx="1">
                        <a:schemeClr val="lt1"/>
                      </a:fillRef>
                      <a:effectRef idx="0">
                        <a:schemeClr val="accent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 anchorCtr="1"/>
                      <a:lstStyle/>
                      <a:p>
                        <a:pPr algn="ctr"/>
                        <a:endParaRPr lang="en-US" dirty="0"/>
                      </a:p>
                    </p:txBody>
                  </p:sp>
                  <p:sp>
                    <p:nvSpPr>
                      <p:cNvPr id="214" name="圆角矩形 213"/>
                      <p:cNvSpPr/>
                      <p:nvPr/>
                    </p:nvSpPr>
                    <p:spPr>
                      <a:xfrm>
                        <a:off x="2814543" y="2672231"/>
                        <a:ext cx="1783093" cy="639939"/>
                      </a:xfrm>
                      <a:prstGeom prst="roundRect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1">
                        <a:schemeClr val="lt1"/>
                      </a:fillRef>
                      <a:effectRef idx="0">
                        <a:schemeClr val="accent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188" name="组合 187"/>
                    <p:cNvGrpSpPr/>
                    <p:nvPr/>
                  </p:nvGrpSpPr>
                  <p:grpSpPr>
                    <a:xfrm>
                      <a:off x="3787839" y="4350828"/>
                      <a:ext cx="1577387" cy="566112"/>
                      <a:chOff x="2814543" y="2672231"/>
                      <a:chExt cx="1783093" cy="639939"/>
                    </a:xfrm>
                  </p:grpSpPr>
                  <p:sp>
                    <p:nvSpPr>
                      <p:cNvPr id="209" name="椭圆 208"/>
                      <p:cNvSpPr/>
                      <p:nvPr/>
                    </p:nvSpPr>
                    <p:spPr>
                      <a:xfrm>
                        <a:off x="4000307" y="2755747"/>
                        <a:ext cx="510746" cy="510746"/>
                      </a:xfrm>
                      <a:prstGeom prst="ellipse">
                        <a:avLst/>
                      </a:prstGeom>
                    </p:spPr>
                    <p:style>
                      <a:lnRef idx="2">
                        <a:schemeClr val="accent1"/>
                      </a:lnRef>
                      <a:fillRef idx="1">
                        <a:schemeClr val="lt1"/>
                      </a:fillRef>
                      <a:effectRef idx="0">
                        <a:schemeClr val="accent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dirty="0"/>
                      </a:p>
                    </p:txBody>
                  </p:sp>
                  <p:sp>
                    <p:nvSpPr>
                      <p:cNvPr id="210" name="椭圆 209"/>
                      <p:cNvSpPr/>
                      <p:nvPr/>
                    </p:nvSpPr>
                    <p:spPr>
                      <a:xfrm>
                        <a:off x="2959143" y="2752827"/>
                        <a:ext cx="510746" cy="510746"/>
                      </a:xfrm>
                      <a:prstGeom prst="ellipse">
                        <a:avLst/>
                      </a:prstGeom>
                    </p:spPr>
                    <p:style>
                      <a:lnRef idx="2">
                        <a:schemeClr val="accent1"/>
                      </a:lnRef>
                      <a:fillRef idx="1">
                        <a:schemeClr val="lt1"/>
                      </a:fillRef>
                      <a:effectRef idx="0">
                        <a:schemeClr val="accent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 anchorCtr="1"/>
                      <a:lstStyle/>
                      <a:p>
                        <a:pPr algn="ctr"/>
                        <a:endParaRPr lang="en-US" dirty="0"/>
                      </a:p>
                    </p:txBody>
                  </p:sp>
                  <p:sp>
                    <p:nvSpPr>
                      <p:cNvPr id="211" name="圆角矩形 210"/>
                      <p:cNvSpPr/>
                      <p:nvPr/>
                    </p:nvSpPr>
                    <p:spPr>
                      <a:xfrm>
                        <a:off x="2814543" y="2672231"/>
                        <a:ext cx="1783093" cy="639939"/>
                      </a:xfrm>
                      <a:prstGeom prst="roundRect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1">
                        <a:schemeClr val="lt1"/>
                      </a:fillRef>
                      <a:effectRef idx="0">
                        <a:schemeClr val="accent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cxnSp>
                  <p:nvCxnSpPr>
                    <p:cNvPr id="189" name="直接箭头连接符 188"/>
                    <p:cNvCxnSpPr>
                      <a:stCxn id="186" idx="5"/>
                      <a:endCxn id="210" idx="1"/>
                    </p:cNvCxnSpPr>
                    <p:nvPr/>
                  </p:nvCxnSpPr>
                  <p:spPr>
                    <a:xfrm>
                      <a:off x="3453369" y="4075529"/>
                      <a:ext cx="528556" cy="412764"/>
                    </a:xfrm>
                    <a:prstGeom prst="straightConnector1">
                      <a:avLst/>
                    </a:prstGeom>
                    <a:ln w="28575">
                      <a:solidFill>
                        <a:schemeClr val="accent5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90" name="直接箭头连接符 189"/>
                    <p:cNvCxnSpPr>
                      <a:stCxn id="203" idx="6"/>
                      <a:endCxn id="186" idx="2"/>
                    </p:cNvCxnSpPr>
                    <p:nvPr/>
                  </p:nvCxnSpPr>
                  <p:spPr>
                    <a:xfrm>
                      <a:off x="2718824" y="3913603"/>
                      <a:ext cx="348890" cy="2182"/>
                    </a:xfrm>
                    <a:prstGeom prst="straightConnector1">
                      <a:avLst/>
                    </a:prstGeom>
                    <a:ln w="28575">
                      <a:solidFill>
                        <a:schemeClr val="accent5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91" name="椭圆 190"/>
                    <p:cNvSpPr/>
                    <p:nvPr/>
                  </p:nvSpPr>
                  <p:spPr>
                    <a:xfrm>
                      <a:off x="5780898" y="3687691"/>
                      <a:ext cx="451824" cy="451824"/>
                    </a:xfrm>
                    <a:prstGeom prst="ellipse">
                      <a:avLst/>
                    </a:prstGeom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cxnSp>
                  <p:nvCxnSpPr>
                    <p:cNvPr id="192" name="直接箭头连接符 191"/>
                    <p:cNvCxnSpPr>
                      <a:stCxn id="212" idx="5"/>
                      <a:endCxn id="191" idx="1"/>
                    </p:cNvCxnSpPr>
                    <p:nvPr/>
                  </p:nvCxnSpPr>
                  <p:spPr>
                    <a:xfrm>
                      <a:off x="5236250" y="3390161"/>
                      <a:ext cx="610817" cy="363698"/>
                    </a:xfrm>
                    <a:prstGeom prst="straightConnector1">
                      <a:avLst/>
                    </a:prstGeom>
                    <a:ln w="28575">
                      <a:solidFill>
                        <a:schemeClr val="accent5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93" name="直接箭头连接符 192"/>
                    <p:cNvCxnSpPr>
                      <a:stCxn id="209" idx="7"/>
                      <a:endCxn id="191" idx="3"/>
                    </p:cNvCxnSpPr>
                    <p:nvPr/>
                  </p:nvCxnSpPr>
                  <p:spPr>
                    <a:xfrm flipV="1">
                      <a:off x="5222463" y="4073347"/>
                      <a:ext cx="624603" cy="417530"/>
                    </a:xfrm>
                    <a:prstGeom prst="straightConnector1">
                      <a:avLst/>
                    </a:prstGeom>
                    <a:ln w="28575">
                      <a:solidFill>
                        <a:schemeClr val="accent5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194" name="矩形 193"/>
                        <p:cNvSpPr/>
                        <p:nvPr/>
                      </p:nvSpPr>
                      <p:spPr>
                        <a:xfrm>
                          <a:off x="3392721" y="3311607"/>
                          <a:ext cx="321561" cy="326724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p:txBody>
                    </p:sp>
                  </mc:Choice>
                  <mc:Fallback xmlns="">
                    <p:sp>
                      <p:nvSpPr>
                        <p:cNvPr id="194" name="矩形 193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3392721" y="3311607"/>
                          <a:ext cx="321561" cy="326724"/>
                        </a:xfrm>
                        <a:prstGeom prst="rect">
                          <a:avLst/>
                        </a:prstGeom>
                        <a:blipFill rotWithShape="0">
                          <a:blip r:embed="rId30"/>
                          <a:stretch>
                            <a:fillRect b="-1887"/>
                          </a:stretch>
                        </a:blipFill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195" name="矩形 194"/>
                        <p:cNvSpPr/>
                        <p:nvPr/>
                      </p:nvSpPr>
                      <p:spPr>
                        <a:xfrm>
                          <a:off x="3387728" y="4194891"/>
                          <a:ext cx="321561" cy="326724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p:txBody>
                    </p:sp>
                  </mc:Choice>
                  <mc:Fallback xmlns="">
                    <p:sp>
                      <p:nvSpPr>
                        <p:cNvPr id="195" name="矩形 194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3387728" y="4194891"/>
                          <a:ext cx="321561" cy="326724"/>
                        </a:xfrm>
                        <a:prstGeom prst="rect">
                          <a:avLst/>
                        </a:prstGeom>
                        <a:blipFill rotWithShape="0">
                          <a:blip r:embed="rId31"/>
                          <a:stretch>
                            <a:fillRect b="-1887"/>
                          </a:stretch>
                        </a:blipFill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196" name="矩形 195"/>
                        <p:cNvSpPr/>
                        <p:nvPr/>
                      </p:nvSpPr>
                      <p:spPr>
                        <a:xfrm>
                          <a:off x="5447339" y="4250167"/>
                          <a:ext cx="321561" cy="326724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p:txBody>
                    </p:sp>
                  </mc:Choice>
                  <mc:Fallback xmlns="">
                    <p:sp>
                      <p:nvSpPr>
                        <p:cNvPr id="196" name="矩形 195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5447339" y="4250167"/>
                          <a:ext cx="321561" cy="326724"/>
                        </a:xfrm>
                        <a:prstGeom prst="rect">
                          <a:avLst/>
                        </a:prstGeom>
                        <a:blipFill rotWithShape="0">
                          <a:blip r:embed="rId32"/>
                          <a:stretch>
                            <a:fillRect b="-1887"/>
                          </a:stretch>
                        </a:blipFill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197" name="矩形 196"/>
                        <p:cNvSpPr/>
                        <p:nvPr/>
                      </p:nvSpPr>
                      <p:spPr>
                        <a:xfrm>
                          <a:off x="5463720" y="3238146"/>
                          <a:ext cx="321561" cy="326724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p:txBody>
                    </p:sp>
                  </mc:Choice>
                  <mc:Fallback xmlns="">
                    <p:sp>
                      <p:nvSpPr>
                        <p:cNvPr id="197" name="矩形 196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5463720" y="3238146"/>
                          <a:ext cx="321561" cy="326724"/>
                        </a:xfrm>
                        <a:prstGeom prst="rect">
                          <a:avLst/>
                        </a:prstGeom>
                        <a:blipFill rotWithShape="0">
                          <a:blip r:embed="rId33"/>
                          <a:stretch>
                            <a:fillRect b="-1887"/>
                          </a:stretch>
                        </a:blipFill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p:cxnSp>
                  <p:nvCxnSpPr>
                    <p:cNvPr id="198" name="直接箭头连接符 197"/>
                    <p:cNvCxnSpPr>
                      <a:stCxn id="213" idx="6"/>
                      <a:endCxn id="212" idx="2"/>
                    </p:cNvCxnSpPr>
                    <p:nvPr/>
                  </p:nvCxnSpPr>
                  <p:spPr>
                    <a:xfrm>
                      <a:off x="4381367" y="3227838"/>
                      <a:ext cx="469227" cy="2583"/>
                    </a:xfrm>
                    <a:prstGeom prst="straightConnector1">
                      <a:avLst/>
                    </a:prstGeom>
                    <a:ln w="28575">
                      <a:solidFill>
                        <a:schemeClr val="accent5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99" name="直接箭头连接符 198"/>
                    <p:cNvCxnSpPr>
                      <a:stCxn id="210" idx="6"/>
                      <a:endCxn id="209" idx="2"/>
                    </p:cNvCxnSpPr>
                    <p:nvPr/>
                  </p:nvCxnSpPr>
                  <p:spPr>
                    <a:xfrm>
                      <a:off x="4367581" y="4648038"/>
                      <a:ext cx="469227" cy="2583"/>
                    </a:xfrm>
                    <a:prstGeom prst="straightConnector1">
                      <a:avLst/>
                    </a:prstGeom>
                    <a:ln w="28575">
                      <a:solidFill>
                        <a:schemeClr val="accent5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200" name="矩形 199"/>
                        <p:cNvSpPr/>
                        <p:nvPr/>
                      </p:nvSpPr>
                      <p:spPr>
                        <a:xfrm>
                          <a:off x="4444325" y="2886960"/>
                          <a:ext cx="377026" cy="369332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p:txBody>
                    </p:sp>
                  </mc:Choice>
                  <mc:Fallback xmlns="">
                    <p:sp>
                      <p:nvSpPr>
                        <p:cNvPr id="200" name="矩形 199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4444325" y="2886960"/>
                          <a:ext cx="377026" cy="369332"/>
                        </a:xfrm>
                        <a:prstGeom prst="rect">
                          <a:avLst/>
                        </a:prstGeom>
                        <a:blipFill rotWithShape="0">
                          <a:blip r:embed="rId34"/>
                          <a:stretch>
                            <a:fillRect/>
                          </a:stretch>
                        </a:blipFill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201" name="矩形 200"/>
                        <p:cNvSpPr/>
                        <p:nvPr/>
                      </p:nvSpPr>
                      <p:spPr>
                        <a:xfrm>
                          <a:off x="4379707" y="4294937"/>
                          <a:ext cx="377026" cy="369332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p:txBody>
                    </p:sp>
                  </mc:Choice>
                  <mc:Fallback xmlns="">
                    <p:sp>
                      <p:nvSpPr>
                        <p:cNvPr id="201" name="矩形 200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4379707" y="4294937"/>
                          <a:ext cx="377026" cy="369332"/>
                        </a:xfrm>
                        <a:prstGeom prst="rect">
                          <a:avLst/>
                        </a:prstGeom>
                        <a:blipFill rotWithShape="0">
                          <a:blip r:embed="rId35"/>
                          <a:stretch>
                            <a:fillRect/>
                          </a:stretch>
                        </a:blipFill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p:sp>
                  <p:nvSpPr>
                    <p:cNvPr id="202" name="椭圆 201"/>
                    <p:cNvSpPr/>
                    <p:nvPr/>
                  </p:nvSpPr>
                  <p:spPr>
                    <a:xfrm>
                      <a:off x="6615857" y="3687691"/>
                      <a:ext cx="451824" cy="451824"/>
                    </a:xfrm>
                    <a:prstGeom prst="ellipse">
                      <a:avLst/>
                    </a:prstGeom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03" name="椭圆 202"/>
                    <p:cNvSpPr/>
                    <p:nvPr/>
                  </p:nvSpPr>
                  <p:spPr>
                    <a:xfrm>
                      <a:off x="2267000" y="3687691"/>
                      <a:ext cx="451824" cy="451824"/>
                    </a:xfrm>
                    <a:prstGeom prst="ellipse">
                      <a:avLst/>
                    </a:prstGeom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204" name="矩形 203"/>
                        <p:cNvSpPr/>
                        <p:nvPr/>
                      </p:nvSpPr>
                      <p:spPr>
                        <a:xfrm>
                          <a:off x="4499790" y="2137982"/>
                          <a:ext cx="321561" cy="326724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p:txBody>
                    </p:sp>
                  </mc:Choice>
                  <mc:Fallback xmlns="">
                    <p:sp>
                      <p:nvSpPr>
                        <p:cNvPr id="204" name="矩形 203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4499790" y="2137982"/>
                          <a:ext cx="321561" cy="326724"/>
                        </a:xfrm>
                        <a:prstGeom prst="rect">
                          <a:avLst/>
                        </a:prstGeom>
                        <a:blipFill rotWithShape="0">
                          <a:blip r:embed="rId36"/>
                          <a:stretch>
                            <a:fillRect b="-1852"/>
                          </a:stretch>
                        </a:blipFill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205" name="矩形 204"/>
                        <p:cNvSpPr/>
                        <p:nvPr/>
                      </p:nvSpPr>
                      <p:spPr>
                        <a:xfrm>
                          <a:off x="3307444" y="5021539"/>
                          <a:ext cx="321561" cy="326724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p:txBody>
                    </p:sp>
                  </mc:Choice>
                  <mc:Fallback xmlns="">
                    <p:sp>
                      <p:nvSpPr>
                        <p:cNvPr id="205" name="矩形 204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3307444" y="5021539"/>
                          <a:ext cx="321561" cy="326724"/>
                        </a:xfrm>
                        <a:prstGeom prst="rect">
                          <a:avLst/>
                        </a:prstGeom>
                        <a:blipFill rotWithShape="0">
                          <a:blip r:embed="rId37"/>
                          <a:stretch>
                            <a:fillRect b="-1852"/>
                          </a:stretch>
                        </a:blipFill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206" name="矩形 205"/>
                        <p:cNvSpPr/>
                        <p:nvPr/>
                      </p:nvSpPr>
                      <p:spPr>
                        <a:xfrm>
                          <a:off x="2745231" y="3545278"/>
                          <a:ext cx="321561" cy="326724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p:txBody>
                    </p:sp>
                  </mc:Choice>
                  <mc:Fallback xmlns="">
                    <p:sp>
                      <p:nvSpPr>
                        <p:cNvPr id="206" name="矩形 205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2745231" y="3545278"/>
                          <a:ext cx="321561" cy="326724"/>
                        </a:xfrm>
                        <a:prstGeom prst="rect">
                          <a:avLst/>
                        </a:prstGeom>
                        <a:blipFill rotWithShape="0">
                          <a:blip r:embed="rId38"/>
                          <a:stretch>
                            <a:fillRect b="-1852"/>
                          </a:stretch>
                        </a:blipFill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207" name="矩形 206"/>
                        <p:cNvSpPr/>
                        <p:nvPr/>
                      </p:nvSpPr>
                      <p:spPr>
                        <a:xfrm>
                          <a:off x="6263509" y="3545278"/>
                          <a:ext cx="321561" cy="326724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p:txBody>
                    </p:sp>
                  </mc:Choice>
                  <mc:Fallback xmlns="">
                    <p:sp>
                      <p:nvSpPr>
                        <p:cNvPr id="207" name="矩形 206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6263509" y="3545278"/>
                          <a:ext cx="321561" cy="326724"/>
                        </a:xfrm>
                        <a:prstGeom prst="rect">
                          <a:avLst/>
                        </a:prstGeom>
                        <a:blipFill rotWithShape="0">
                          <a:blip r:embed="rId39"/>
                          <a:stretch>
                            <a:fillRect b="-1852"/>
                          </a:stretch>
                        </a:blipFill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208" name="矩形 207"/>
                        <p:cNvSpPr/>
                        <p:nvPr/>
                      </p:nvSpPr>
                      <p:spPr>
                        <a:xfrm>
                          <a:off x="7057482" y="3570013"/>
                          <a:ext cx="377026" cy="369332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p:txBody>
                    </p:sp>
                  </mc:Choice>
                  <mc:Fallback xmlns="">
                    <p:sp>
                      <p:nvSpPr>
                        <p:cNvPr id="208" name="矩形 207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7057482" y="3570013"/>
                          <a:ext cx="377026" cy="369332"/>
                        </a:xfrm>
                        <a:prstGeom prst="rect">
                          <a:avLst/>
                        </a:prstGeom>
                        <a:blipFill rotWithShape="0">
                          <a:blip r:embed="rId40"/>
                          <a:stretch>
                            <a:fillRect/>
                          </a:stretch>
                        </a:blipFill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84" name="文本框 183"/>
                      <p:cNvSpPr txBox="1"/>
                      <p:nvPr/>
                    </p:nvSpPr>
                    <p:spPr>
                      <a:xfrm>
                        <a:off x="5904261" y="5987286"/>
                        <a:ext cx="1732013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0+1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1(0+1)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184" name="文本框 183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904261" y="5987286"/>
                        <a:ext cx="1732013" cy="276999"/>
                      </a:xfrm>
                      <a:prstGeom prst="rect">
                        <a:avLst/>
                      </a:prstGeom>
                      <a:blipFill>
                        <a:blip r:embed="rId41"/>
                        <a:stretch>
                          <a:fillRect r="-3860" b="-40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cxnSp>
              <p:nvCxnSpPr>
                <p:cNvPr id="179" name="直接箭头连接符 178"/>
                <p:cNvCxnSpPr>
                  <a:stCxn id="191" idx="6"/>
                  <a:endCxn id="202" idx="2"/>
                </p:cNvCxnSpPr>
                <p:nvPr/>
              </p:nvCxnSpPr>
              <p:spPr>
                <a:xfrm>
                  <a:off x="9086194" y="2575098"/>
                  <a:ext cx="383135" cy="0"/>
                </a:xfrm>
                <a:prstGeom prst="straightConnector1">
                  <a:avLst/>
                </a:prstGeom>
                <a:ln w="28575">
                  <a:solidFill>
                    <a:schemeClr val="accent5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0" name="曲线连接符 179"/>
                <p:cNvCxnSpPr>
                  <a:stCxn id="191" idx="0"/>
                  <a:endCxn id="186" idx="0"/>
                </p:cNvCxnSpPr>
                <p:nvPr/>
              </p:nvCxnSpPr>
              <p:spPr>
                <a:xfrm rot="16200000" flipH="1" flipV="1">
                  <a:off x="7502599" y="993685"/>
                  <a:ext cx="2182" cy="2713184"/>
                </a:xfrm>
                <a:prstGeom prst="curvedConnector3">
                  <a:avLst>
                    <a:gd name="adj1" fmla="val -49641567"/>
                  </a:avLst>
                </a:prstGeom>
                <a:ln w="28575">
                  <a:solidFill>
                    <a:schemeClr val="accent5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1" name="曲线连接符 180"/>
                <p:cNvCxnSpPr>
                  <a:stCxn id="203" idx="4"/>
                  <a:endCxn id="202" idx="4"/>
                </p:cNvCxnSpPr>
                <p:nvPr/>
              </p:nvCxnSpPr>
              <p:spPr>
                <a:xfrm rot="16200000" flipH="1">
                  <a:off x="7520812" y="626581"/>
                  <a:ext cx="12700" cy="4348857"/>
                </a:xfrm>
                <a:prstGeom prst="curvedConnector3">
                  <a:avLst>
                    <a:gd name="adj1" fmla="val 7990677"/>
                  </a:avLst>
                </a:prstGeom>
                <a:ln w="28575">
                  <a:solidFill>
                    <a:schemeClr val="accent5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2" name="直接箭头连接符 181"/>
                <p:cNvCxnSpPr>
                  <a:endCxn id="203" idx="2"/>
                </p:cNvCxnSpPr>
                <p:nvPr/>
              </p:nvCxnSpPr>
              <p:spPr>
                <a:xfrm>
                  <a:off x="4742092" y="2575098"/>
                  <a:ext cx="378380" cy="0"/>
                </a:xfrm>
                <a:prstGeom prst="straightConnector1">
                  <a:avLst/>
                </a:prstGeom>
                <a:ln w="28575">
                  <a:solidFill>
                    <a:schemeClr val="accent5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6" name="椭圆 175"/>
              <p:cNvSpPr/>
              <p:nvPr/>
            </p:nvSpPr>
            <p:spPr>
              <a:xfrm>
                <a:off x="6913564" y="3481523"/>
                <a:ext cx="451824" cy="451824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77" name="直接箭头连接符 176"/>
              <p:cNvCxnSpPr>
                <a:stCxn id="202" idx="6"/>
                <a:endCxn id="176" idx="2"/>
              </p:cNvCxnSpPr>
              <p:nvPr/>
            </p:nvCxnSpPr>
            <p:spPr>
              <a:xfrm>
                <a:off x="6539193" y="3701085"/>
                <a:ext cx="374371" cy="6350"/>
              </a:xfrm>
              <a:prstGeom prst="straightConnector1">
                <a:avLst/>
              </a:prstGeom>
              <a:ln w="28575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73" name="直接箭头连接符 172"/>
            <p:cNvCxnSpPr>
              <a:stCxn id="176" idx="4"/>
              <a:endCxn id="216" idx="0"/>
            </p:cNvCxnSpPr>
            <p:nvPr/>
          </p:nvCxnSpPr>
          <p:spPr>
            <a:xfrm flipH="1">
              <a:off x="5954394" y="3763050"/>
              <a:ext cx="2991" cy="457001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4" name="椭圆 173"/>
            <p:cNvSpPr/>
            <p:nvPr/>
          </p:nvSpPr>
          <p:spPr>
            <a:xfrm>
              <a:off x="8494966" y="4259615"/>
              <a:ext cx="362315" cy="380991"/>
            </a:xfrm>
            <a:prstGeom prst="ellipse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137618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RE to DFA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7</a:t>
            </a:fld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圆角矩形 6"/>
          <p:cNvSpPr/>
          <p:nvPr/>
        </p:nvSpPr>
        <p:spPr>
          <a:xfrm>
            <a:off x="1059679" y="2580831"/>
            <a:ext cx="948583" cy="58966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圆角矩形 7"/>
              <p:cNvSpPr/>
              <p:nvPr/>
            </p:nvSpPr>
            <p:spPr>
              <a:xfrm>
                <a:off x="2914117" y="2580831"/>
                <a:ext cx="948583" cy="589660"/>
              </a:xfrm>
              <a:prstGeom prst="roundRect">
                <a:avLst/>
              </a:prstGeom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-NFA</a:t>
                </a:r>
              </a:p>
            </p:txBody>
          </p:sp>
        </mc:Choice>
        <mc:Fallback xmlns="">
          <p:sp>
            <p:nvSpPr>
              <p:cNvPr id="8" name="圆角矩形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4117" y="2580831"/>
                <a:ext cx="948583" cy="589660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圆角矩形 8"/>
          <p:cNvSpPr/>
          <p:nvPr/>
        </p:nvSpPr>
        <p:spPr>
          <a:xfrm>
            <a:off x="4768555" y="2580831"/>
            <a:ext cx="948583" cy="58966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NFA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6622993" y="2580831"/>
            <a:ext cx="948583" cy="58966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DFA</a:t>
            </a:r>
          </a:p>
        </p:txBody>
      </p:sp>
      <p:sp>
        <p:nvSpPr>
          <p:cNvPr id="11" name="右箭头 10"/>
          <p:cNvSpPr/>
          <p:nvPr/>
        </p:nvSpPr>
        <p:spPr>
          <a:xfrm>
            <a:off x="2144995" y="2760292"/>
            <a:ext cx="632389" cy="230737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右箭头 11"/>
          <p:cNvSpPr/>
          <p:nvPr/>
        </p:nvSpPr>
        <p:spPr>
          <a:xfrm>
            <a:off x="3999433" y="2760291"/>
            <a:ext cx="632389" cy="230737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右箭头 12"/>
          <p:cNvSpPr/>
          <p:nvPr/>
        </p:nvSpPr>
        <p:spPr>
          <a:xfrm>
            <a:off x="5853871" y="2760290"/>
            <a:ext cx="632389" cy="230737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807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FA to RE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State elimination technique</a:t>
            </a:r>
          </a:p>
          <a:p>
            <a:pPr lvl="1"/>
            <a:r>
              <a:rPr lang="en-US" dirty="0"/>
              <a:t>Label the edges with regular expression instead symbols</a:t>
            </a:r>
          </a:p>
          <a:p>
            <a:pPr lvl="1"/>
            <a:r>
              <a:rPr lang="en-US" dirty="0"/>
              <a:t>Eliminate state 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8</a:t>
            </a:fld>
            <a:endParaRPr lang="zh-CN" altLang="en-US" dirty="0"/>
          </a:p>
        </p:txBody>
      </p:sp>
      <p:pic>
        <p:nvPicPr>
          <p:cNvPr id="155" name="图片 1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726" y="2913647"/>
            <a:ext cx="2927877" cy="3409584"/>
          </a:xfrm>
          <a:prstGeom prst="rect">
            <a:avLst/>
          </a:prstGeom>
        </p:spPr>
      </p:pic>
      <p:pic>
        <p:nvPicPr>
          <p:cNvPr id="156" name="图片 15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4395" y="3179051"/>
            <a:ext cx="3257550" cy="2867025"/>
          </a:xfrm>
          <a:prstGeom prst="rect">
            <a:avLst/>
          </a:prstGeom>
        </p:spPr>
      </p:pic>
      <p:sp>
        <p:nvSpPr>
          <p:cNvPr id="157" name="右箭头 156"/>
          <p:cNvSpPr/>
          <p:nvPr/>
        </p:nvSpPr>
        <p:spPr>
          <a:xfrm>
            <a:off x="3915709" y="4304914"/>
            <a:ext cx="854579" cy="615298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096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elimination technique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+mj-lt"/>
                  <a:buAutoNum type="arabicPeriod"/>
                </a:pPr>
                <a:r>
                  <a:rPr lang="en-US" dirty="0"/>
                  <a:t>Re-assign an initial state X and a final state Y to the Automata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-transition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/>
                  <a:t>Eliminate all states except X and Y following the above reduction rule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/>
                  <a:t>The regular expression is at the only edge left between X and Y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828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13563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Elimination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Merge: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altLang="zh-CN" dirty="0"/>
              <a:t>Eliminate sequential state:</a:t>
            </a:r>
          </a:p>
          <a:p>
            <a:endParaRPr lang="en-US" dirty="0"/>
          </a:p>
          <a:p>
            <a:r>
              <a:rPr lang="en-US" dirty="0"/>
              <a:t>Eliminate loop state:</a:t>
            </a:r>
          </a:p>
          <a:p>
            <a:pPr lvl="1"/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10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7728" y="1994255"/>
            <a:ext cx="4743010" cy="87713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7728" y="3478854"/>
            <a:ext cx="6195479" cy="44303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7728" y="4531731"/>
            <a:ext cx="6314852" cy="863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958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Construct a RE from </a:t>
            </a:r>
            <a:r>
              <a:rPr lang="en-US" altLang="zh-CN" dirty="0"/>
              <a:t>the following automata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11</a:t>
            </a:fld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874" y="2243431"/>
            <a:ext cx="6561151" cy="346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7831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Label X and Y states as start and final states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12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01" y="2243431"/>
            <a:ext cx="7746901" cy="346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165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Eliminate state q3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13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839" y="2216439"/>
            <a:ext cx="7786426" cy="348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6581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Eliminate state q4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14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314" y="2347427"/>
            <a:ext cx="7865476" cy="306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7250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Combine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15</a:t>
            </a:fld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126" y="2215645"/>
            <a:ext cx="7667851" cy="305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1808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Eliminate state q0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16</a:t>
            </a:fld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131" y="2408135"/>
            <a:ext cx="8023576" cy="311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2512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Combine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17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026" y="2333464"/>
            <a:ext cx="7984051" cy="31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986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Eliminate state q1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18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687" y="2488500"/>
            <a:ext cx="8102626" cy="18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0169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Eliminate state q2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19</a:t>
            </a:fld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114" y="2409905"/>
            <a:ext cx="8497876" cy="140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949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课后作业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Convert RE </a:t>
                </a:r>
                <a:r>
                  <a:rPr lang="en-US" dirty="0"/>
                  <a:t>0(0+1)*10*</a:t>
                </a:r>
                <a:r>
                  <a:rPr lang="en-US" altLang="zh-CN" dirty="0"/>
                  <a:t> to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altLang="zh-CN" dirty="0"/>
                  <a:t>-N</a:t>
                </a:r>
                <a:r>
                  <a:rPr lang="en-US" dirty="0"/>
                  <a:t>FA, and convert this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altLang="zh-CN" dirty="0"/>
                  <a:t>-N</a:t>
                </a:r>
                <a:r>
                  <a:rPr lang="en-US" dirty="0"/>
                  <a:t>FA to a DFA</a:t>
                </a:r>
              </a:p>
              <a:p>
                <a:endParaRPr lang="en-US" dirty="0"/>
              </a:p>
              <a:p>
                <a:r>
                  <a:rPr lang="en-US" dirty="0"/>
                  <a:t>Convert the following DFA to RE using state elimination technique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7" t="-1061" r="-67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20</a:t>
            </a:fld>
            <a:endParaRPr lang="zh-CN" altLang="en-US" dirty="0"/>
          </a:p>
        </p:txBody>
      </p:sp>
      <p:grpSp>
        <p:nvGrpSpPr>
          <p:cNvPr id="73" name="组合 72"/>
          <p:cNvGrpSpPr/>
          <p:nvPr/>
        </p:nvGrpSpPr>
        <p:grpSpPr>
          <a:xfrm>
            <a:off x="2427275" y="3757979"/>
            <a:ext cx="3633250" cy="2409336"/>
            <a:chOff x="1324867" y="3595607"/>
            <a:chExt cx="3633250" cy="240933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椭圆 5"/>
                <p:cNvSpPr/>
                <p:nvPr/>
              </p:nvSpPr>
              <p:spPr>
                <a:xfrm>
                  <a:off x="2085181" y="4281483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𝑝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" name="椭圆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85181" y="4281483"/>
                  <a:ext cx="510746" cy="510746"/>
                </a:xfrm>
                <a:prstGeom prst="ellipse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椭圆 6"/>
                <p:cNvSpPr/>
                <p:nvPr/>
              </p:nvSpPr>
              <p:spPr>
                <a:xfrm>
                  <a:off x="3265441" y="5494197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" name="椭圆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65441" y="5494197"/>
                  <a:ext cx="510746" cy="510746"/>
                </a:xfrm>
                <a:prstGeom prst="ellipse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椭圆 7"/>
                <p:cNvSpPr/>
                <p:nvPr/>
              </p:nvSpPr>
              <p:spPr>
                <a:xfrm>
                  <a:off x="4447371" y="4277774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椭圆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47371" y="4277774"/>
                  <a:ext cx="510746" cy="510746"/>
                </a:xfrm>
                <a:prstGeom prst="ellipse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直接箭头连接符 8"/>
            <p:cNvCxnSpPr>
              <a:endCxn id="6" idx="2"/>
            </p:cNvCxnSpPr>
            <p:nvPr/>
          </p:nvCxnSpPr>
          <p:spPr>
            <a:xfrm>
              <a:off x="1596658" y="4536856"/>
              <a:ext cx="488523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>
              <a:stCxn id="6" idx="4"/>
              <a:endCxn id="7" idx="2"/>
            </p:cNvCxnSpPr>
            <p:nvPr/>
          </p:nvCxnSpPr>
          <p:spPr>
            <a:xfrm>
              <a:off x="2340554" y="4792229"/>
              <a:ext cx="924887" cy="957341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箭头连接符 10"/>
            <p:cNvCxnSpPr>
              <a:stCxn id="8" idx="2"/>
              <a:endCxn id="20" idx="6"/>
            </p:cNvCxnSpPr>
            <p:nvPr/>
          </p:nvCxnSpPr>
          <p:spPr>
            <a:xfrm flipH="1">
              <a:off x="3776187" y="4533147"/>
              <a:ext cx="671184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文本框 12"/>
                <p:cNvSpPr txBox="1"/>
                <p:nvPr/>
              </p:nvSpPr>
              <p:spPr>
                <a:xfrm>
                  <a:off x="2778007" y="4145268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文本框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78007" y="4145268"/>
                  <a:ext cx="377026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文本框 13"/>
                <p:cNvSpPr txBox="1"/>
                <p:nvPr/>
              </p:nvSpPr>
              <p:spPr>
                <a:xfrm>
                  <a:off x="4503171" y="3595607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文本框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03171" y="3595607"/>
                  <a:ext cx="377026" cy="36933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文本框 14"/>
                <p:cNvSpPr txBox="1"/>
                <p:nvPr/>
              </p:nvSpPr>
              <p:spPr>
                <a:xfrm>
                  <a:off x="3958267" y="4145398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文本框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58267" y="4145398"/>
                  <a:ext cx="377026" cy="36933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文本框 15"/>
            <p:cNvSpPr txBox="1"/>
            <p:nvPr/>
          </p:nvSpPr>
          <p:spPr>
            <a:xfrm>
              <a:off x="1324867" y="4062594"/>
              <a:ext cx="683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Start</a:t>
              </a:r>
              <a:endParaRPr lang="zh-CN" altLang="en-US" dirty="0"/>
            </a:p>
          </p:txBody>
        </p:sp>
        <p:cxnSp>
          <p:nvCxnSpPr>
            <p:cNvPr id="18" name="曲线连接符 17"/>
            <p:cNvCxnSpPr>
              <a:stCxn id="6" idx="1"/>
              <a:endCxn id="6" idx="7"/>
            </p:cNvCxnSpPr>
            <p:nvPr/>
          </p:nvCxnSpPr>
          <p:spPr>
            <a:xfrm rot="5400000" flipH="1" flipV="1">
              <a:off x="2340554" y="4175704"/>
              <a:ext cx="12700" cy="361152"/>
            </a:xfrm>
            <a:prstGeom prst="curvedConnector3">
              <a:avLst>
                <a:gd name="adj1" fmla="val 2859984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文本框 18"/>
                <p:cNvSpPr txBox="1"/>
                <p:nvPr/>
              </p:nvSpPr>
              <p:spPr>
                <a:xfrm>
                  <a:off x="2155569" y="3614918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9" name="文本框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55569" y="3614918"/>
                  <a:ext cx="377026" cy="36933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椭圆 19"/>
                <p:cNvSpPr/>
                <p:nvPr/>
              </p:nvSpPr>
              <p:spPr>
                <a:xfrm>
                  <a:off x="3265441" y="4277774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椭圆 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65441" y="4277774"/>
                  <a:ext cx="510746" cy="510746"/>
                </a:xfrm>
                <a:prstGeom prst="ellipse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" name="直接箭头连接符 20"/>
            <p:cNvCxnSpPr>
              <a:stCxn id="7" idx="7"/>
              <a:endCxn id="20" idx="5"/>
            </p:cNvCxnSpPr>
            <p:nvPr/>
          </p:nvCxnSpPr>
          <p:spPr>
            <a:xfrm flipV="1">
              <a:off x="3701390" y="4713723"/>
              <a:ext cx="0" cy="855271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曲线连接符 25"/>
            <p:cNvCxnSpPr>
              <a:stCxn id="8" idx="1"/>
              <a:endCxn id="8" idx="7"/>
            </p:cNvCxnSpPr>
            <p:nvPr/>
          </p:nvCxnSpPr>
          <p:spPr>
            <a:xfrm rot="5400000" flipH="1" flipV="1">
              <a:off x="4702744" y="4171995"/>
              <a:ext cx="12700" cy="361152"/>
            </a:xfrm>
            <a:prstGeom prst="curvedConnector3">
              <a:avLst>
                <a:gd name="adj1" fmla="val 2994559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椭圆 26"/>
            <p:cNvSpPr/>
            <p:nvPr/>
          </p:nvSpPr>
          <p:spPr>
            <a:xfrm>
              <a:off x="2143626" y="4330064"/>
              <a:ext cx="409564" cy="430676"/>
            </a:xfrm>
            <a:prstGeom prst="ellipse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5" name="直接箭头连接符 54"/>
            <p:cNvCxnSpPr>
              <a:stCxn id="20" idx="2"/>
              <a:endCxn id="6" idx="6"/>
            </p:cNvCxnSpPr>
            <p:nvPr/>
          </p:nvCxnSpPr>
          <p:spPr>
            <a:xfrm flipH="1">
              <a:off x="2595927" y="4533147"/>
              <a:ext cx="669514" cy="3709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箭头连接符 57"/>
            <p:cNvCxnSpPr>
              <a:stCxn id="20" idx="3"/>
              <a:endCxn id="7" idx="1"/>
            </p:cNvCxnSpPr>
            <p:nvPr/>
          </p:nvCxnSpPr>
          <p:spPr>
            <a:xfrm>
              <a:off x="3340238" y="4713723"/>
              <a:ext cx="0" cy="855271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箭头连接符 60"/>
            <p:cNvCxnSpPr>
              <a:stCxn id="7" idx="6"/>
              <a:endCxn id="8" idx="4"/>
            </p:cNvCxnSpPr>
            <p:nvPr/>
          </p:nvCxnSpPr>
          <p:spPr>
            <a:xfrm flipV="1">
              <a:off x="3776187" y="4788520"/>
              <a:ext cx="926557" cy="96105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文本框 67"/>
                <p:cNvSpPr txBox="1"/>
                <p:nvPr/>
              </p:nvSpPr>
              <p:spPr>
                <a:xfrm>
                  <a:off x="2444529" y="5199662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8" name="文本框 6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44529" y="5199662"/>
                  <a:ext cx="377026" cy="369332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文本框 68"/>
                <p:cNvSpPr txBox="1"/>
                <p:nvPr/>
              </p:nvSpPr>
              <p:spPr>
                <a:xfrm>
                  <a:off x="3707524" y="4899713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9" name="文本框 6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07524" y="4899713"/>
                  <a:ext cx="377026" cy="369332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文本框 70"/>
                <p:cNvSpPr txBox="1"/>
                <p:nvPr/>
              </p:nvSpPr>
              <p:spPr>
                <a:xfrm>
                  <a:off x="2984595" y="4896832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1" name="文本框 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84595" y="4896832"/>
                  <a:ext cx="377026" cy="369332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文本框 71"/>
                <p:cNvSpPr txBox="1"/>
                <p:nvPr/>
              </p:nvSpPr>
              <p:spPr>
                <a:xfrm>
                  <a:off x="4257294" y="5150549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2" name="文本框 7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57294" y="5150549"/>
                  <a:ext cx="377026" cy="369332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5200249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有限自动机与正则文法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正则文法：</a:t>
                </a:r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Every production in P is of the form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or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dirty="0"/>
                  <a:t> </a:t>
                </a:r>
                <a:br>
                  <a:rPr lang="en-US" dirty="0"/>
                </a:br>
                <a:r>
                  <a:rPr lang="en-US" dirty="0"/>
                  <a:t>where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371017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有限自动机与正则文法等价性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CN" dirty="0"/>
                  <a:t>L can be accepted by a NFA, if and only if L has a regular grammar</a:t>
                </a:r>
              </a:p>
              <a:p>
                <a:r>
                  <a:rPr lang="en-US" altLang="zh-CN" dirty="0"/>
                  <a:t>Proof: 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altLang="zh-CN" dirty="0"/>
                  <a:t>Construct an equivalent regular grammar from a NFA</a:t>
                </a:r>
              </a:p>
              <a:p>
                <a:pPr lvl="1"/>
                <a:r>
                  <a:rPr lang="en-US" altLang="zh-CN" dirty="0"/>
                  <a:t>Let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 with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={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en-US" altLang="zh-CN" dirty="0"/>
                  <a:t>Construct a grammar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=(</m:t>
                    </m:r>
                    <m:d>
                      <m:dPr>
                        <m:begChr m:val="{"/>
                        <m:endChr m:val="}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/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𝑎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altLang="zh-CN" dirty="0"/>
                  <a:t>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∉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endParaRPr lang="en-US" altLang="zh-CN" dirty="0"/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𝑎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altLang="zh-CN" dirty="0"/>
                  <a:t>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endParaRPr lang="en-US" altLang="zh-CN" dirty="0"/>
              </a:p>
              <a:p>
                <a:pPr lvl="1"/>
                <a:endParaRPr lang="en-US" altLang="zh-CN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828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174030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i="1" dirty="0">
                  <a:latin typeface="Cambria Math" panose="02040503050406030204" pitchFamily="18" charset="0"/>
                </a:endParaRPr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|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23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表格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09163990"/>
                  </p:ext>
                </p:extLst>
              </p:nvPr>
            </p:nvGraphicFramePr>
            <p:xfrm>
              <a:off x="950089" y="1657838"/>
              <a:ext cx="2476764" cy="1463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3924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7167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6585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05641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/>
                            <a:t>a</a:t>
                          </a:r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/>
                            <a:t>b</a:t>
                          </a:r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564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∅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564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∅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0564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∅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∅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表格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09163990"/>
                  </p:ext>
                </p:extLst>
              </p:nvPr>
            </p:nvGraphicFramePr>
            <p:xfrm>
              <a:off x="950089" y="1657838"/>
              <a:ext cx="2476764" cy="1463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39242"/>
                    <a:gridCol w="871671"/>
                    <a:gridCol w="865851"/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 smtClean="0"/>
                            <a:t>a</a:t>
                          </a:r>
                          <a:endParaRPr lang="en-US" b="0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 smtClean="0"/>
                            <a:t>b</a:t>
                          </a:r>
                          <a:endParaRPr lang="en-US" b="0" dirty="0"/>
                        </a:p>
                      </a:txBody>
                      <a:tcPr anchor="ctr" anchorCtr="1"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820" t="-106557" r="-237705" b="-2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86014" t="-106557" r="-102797" b="-2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86014" t="-106557" r="-2797" b="-206557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820" t="-210000" r="-237705" b="-1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86014" t="-210000" r="-102797" b="-1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86014" t="-210000" r="-2797" b="-110000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820" t="-310000" r="-237705" b="-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86014" t="-310000" r="-102797" b="-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86014" t="-310000" r="-2797" b="-1000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8341662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有限自动机与正则文法等价性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461473" y="1386788"/>
                <a:ext cx="8391970" cy="459622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altLang="zh-CN" dirty="0"/>
                  <a:t>2. Construct an equivalent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altLang="zh-CN" dirty="0"/>
                  <a:t>-NFA from regular grammar</a:t>
                </a:r>
              </a:p>
              <a:p>
                <a:pPr lvl="1"/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Construct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,[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])</m:t>
                    </m:r>
                  </m:oMath>
                </a14:m>
                <a:endParaRPr lang="en-US" dirty="0"/>
              </a:p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={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1473" y="1386788"/>
                <a:ext cx="8391970" cy="4596226"/>
              </a:xfrm>
              <a:blipFill rotWithShape="0">
                <a:blip r:embed="rId2"/>
                <a:stretch>
                  <a:fillRect l="-1163" t="-1061" r="-14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628778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→10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25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表格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84472400"/>
                  </p:ext>
                </p:extLst>
              </p:nvPr>
            </p:nvGraphicFramePr>
            <p:xfrm>
              <a:off x="984271" y="3213172"/>
              <a:ext cx="5074697" cy="284581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2035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2105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2105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1223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474303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oMath>
                            </m:oMathPara>
                          </a14:m>
                          <a:endParaRPr lang="en-US" b="0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/>
                            <a:t>0</a:t>
                          </a:r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/>
                            <a:t>1</a:t>
                          </a:r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7430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→[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∅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∅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7430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∅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/>
                            <a:t>{</a:t>
                          </a:r>
                          <a14:m>
                            <m:oMath xmlns:m="http://schemas.openxmlformats.org/officeDocument/2006/math"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]}</m:t>
                              </m:r>
                            </m:oMath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∅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7430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𝜖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∅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∅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74303"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[10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∅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∅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{[0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47430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∗[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∅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∅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∅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表格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84472400"/>
                  </p:ext>
                </p:extLst>
              </p:nvPr>
            </p:nvGraphicFramePr>
            <p:xfrm>
              <a:off x="984271" y="3213172"/>
              <a:ext cx="5074697" cy="284581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20353"/>
                    <a:gridCol w="1321055"/>
                    <a:gridCol w="1321055"/>
                    <a:gridCol w="1312234"/>
                  </a:tblGrid>
                  <a:tr h="474303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85253" t="-1282" r="-201382" b="-50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 smtClean="0"/>
                            <a:t>0</a:t>
                          </a:r>
                          <a:endParaRPr lang="en-US" b="0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 smtClean="0"/>
                            <a:t>1</a:t>
                          </a:r>
                          <a:endParaRPr lang="en-US" b="0" dirty="0"/>
                        </a:p>
                      </a:txBody>
                      <a:tcPr anchor="ctr" anchorCtr="1"/>
                    </a:tc>
                  </a:tr>
                  <a:tr h="47430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543" t="-101282" r="-355435" b="-40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85253" t="-101282" r="-201382" b="-40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85253" t="-101282" r="-101382" b="-40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287907" t="-101282" r="-2326" b="-402564"/>
                          </a:stretch>
                        </a:blipFill>
                      </a:tcPr>
                    </a:tc>
                  </a:tr>
                  <a:tr h="47430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543" t="-201282" r="-355435" b="-30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85253" t="-201282" r="-201382" b="-30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85253" t="-201282" r="-101382" b="-30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287907" t="-201282" r="-2326" b="-302564"/>
                          </a:stretch>
                        </a:blipFill>
                      </a:tcPr>
                    </a:tc>
                  </a:tr>
                  <a:tr h="47430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543" t="-305195" r="-355435" b="-2064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85253" t="-305195" r="-201382" b="-2064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85253" t="-305195" r="-101382" b="-2064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287907" t="-305195" r="-2326" b="-206494"/>
                          </a:stretch>
                        </a:blipFill>
                      </a:tcPr>
                    </a:tc>
                  </a:tr>
                  <a:tr h="47430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543" t="-400000" r="-355435" b="-10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85253" t="-400000" r="-201382" b="-10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85253" t="-400000" r="-101382" b="-10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287907" t="-400000" r="-2326" b="-103846"/>
                          </a:stretch>
                        </a:blipFill>
                      </a:tcPr>
                    </a:tc>
                  </a:tr>
                  <a:tr h="47430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543" t="-500000" r="-355435" b="-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85253" t="-500000" r="-201382" b="-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85253" t="-500000" r="-101382" b="-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287907" t="-500000" r="-2326" b="-3846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8201412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如何判定一个语言是正则语言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给定一个语言</a:t>
            </a:r>
            <a:r>
              <a:rPr lang="en-US" altLang="zh-CN" dirty="0"/>
              <a:t>L</a:t>
            </a:r>
            <a:r>
              <a:rPr lang="zh-CN" altLang="en-US" dirty="0"/>
              <a:t>，如何判定其是不是正则语言</a:t>
            </a:r>
            <a:endParaRPr lang="en-US" altLang="zh-CN" dirty="0"/>
          </a:p>
          <a:p>
            <a:pPr lvl="1"/>
            <a:r>
              <a:rPr lang="zh-CN" altLang="en-US" dirty="0"/>
              <a:t>如果能够构造出一个接受该语言的有限状态自动机，则</a:t>
            </a:r>
            <a:r>
              <a:rPr lang="en-US" altLang="zh-CN" dirty="0"/>
              <a:t>L</a:t>
            </a:r>
            <a:r>
              <a:rPr lang="zh-CN" altLang="en-US" dirty="0"/>
              <a:t>是正则语言</a:t>
            </a:r>
            <a:endParaRPr lang="en-US" altLang="zh-CN" dirty="0"/>
          </a:p>
          <a:p>
            <a:pPr lvl="1"/>
            <a:r>
              <a:rPr lang="zh-CN" altLang="en-US" dirty="0"/>
              <a:t>如果</a:t>
            </a:r>
            <a:r>
              <a:rPr lang="en-US" altLang="zh-CN" dirty="0"/>
              <a:t>L</a:t>
            </a:r>
            <a:r>
              <a:rPr lang="zh-CN" altLang="en-US" dirty="0"/>
              <a:t>能够被正则表达式表示，则</a:t>
            </a:r>
            <a:r>
              <a:rPr lang="en-US" altLang="zh-CN" dirty="0"/>
              <a:t>L</a:t>
            </a:r>
            <a:r>
              <a:rPr lang="zh-CN" altLang="en-US" dirty="0"/>
              <a:t>是正则语言</a:t>
            </a:r>
            <a:endParaRPr lang="en-US" altLang="zh-CN" dirty="0"/>
          </a:p>
          <a:p>
            <a:pPr lvl="1"/>
            <a:r>
              <a:rPr lang="zh-CN" altLang="en-US" dirty="0"/>
              <a:t>如果</a:t>
            </a:r>
            <a:r>
              <a:rPr lang="en-US" altLang="zh-CN" dirty="0"/>
              <a:t>L</a:t>
            </a:r>
            <a:r>
              <a:rPr lang="zh-CN" altLang="en-US" dirty="0"/>
              <a:t>能够由正则语言通过封闭运算得到，则</a:t>
            </a:r>
            <a:r>
              <a:rPr lang="en-US" altLang="zh-CN" dirty="0"/>
              <a:t>L</a:t>
            </a:r>
            <a:r>
              <a:rPr lang="zh-CN" altLang="en-US" dirty="0"/>
              <a:t>是正则语言</a:t>
            </a:r>
            <a:endParaRPr lang="en-US" altLang="zh-CN" dirty="0"/>
          </a:p>
          <a:p>
            <a:pPr lvl="1"/>
            <a:r>
              <a:rPr lang="zh-CN" altLang="en-US" dirty="0"/>
              <a:t>如果</a:t>
            </a:r>
            <a:r>
              <a:rPr lang="en-US" altLang="zh-CN" dirty="0"/>
              <a:t>L</a:t>
            </a:r>
            <a:r>
              <a:rPr lang="zh-CN" altLang="en-US" dirty="0"/>
              <a:t>不满足泵引理，则</a:t>
            </a:r>
            <a:r>
              <a:rPr lang="en-US" altLang="zh-CN" dirty="0"/>
              <a:t>L</a:t>
            </a:r>
            <a:r>
              <a:rPr lang="zh-CN" altLang="en-US" dirty="0"/>
              <a:t>不是正则语言</a:t>
            </a:r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122290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正则表达式性质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Let R and S be RE with the same alphabet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dirty="0"/>
                  <a:t>, </a:t>
                </a:r>
                <a:br>
                  <a:rPr lang="en-US" dirty="0"/>
                </a:br>
                <a:r>
                  <a:rPr lang="en-US" altLang="zh-CN" dirty="0"/>
                  <a:t>R=S </a:t>
                </a:r>
                <a:r>
                  <a:rPr lang="en-US" altLang="zh-CN" dirty="0" err="1"/>
                  <a:t>iff</a:t>
                </a:r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Commutativity &amp; Associativity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𝑅𝑆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Identity &amp; Annihilator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∅+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+∅=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∅=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584209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正则表达式性质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Distributive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𝑅𝑇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𝑆𝑇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Idempotent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r>
                  <a:rPr lang="en-US" dirty="0"/>
                  <a:t>Closure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ϵ</m:t>
                    </m:r>
                  </m:oMath>
                </a14:m>
                <a:r>
                  <a:rPr lang="en-US" b="0" dirty="0"/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?=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b="0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949338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正则语言的封闭性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正则语言对以下运算是封闭的</a:t>
                </a:r>
                <a:endParaRPr lang="en-US" altLang="zh-CN" dirty="0"/>
              </a:p>
              <a:p>
                <a:pPr lvl="1"/>
                <a:r>
                  <a:rPr lang="en-US" altLang="zh-CN" dirty="0"/>
                  <a:t>Union 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en-US" dirty="0"/>
                  <a:t>Intersection	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Complement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Difference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Reversal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…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Concatenation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𝐿𝑀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Star closure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Homomorphism	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→</m:t>
                    </m:r>
                    <m:sSubSup>
                      <m:sSub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𝑀</m:t>
                        </m:r>
                      </m:sub>
                      <m:sup>
                        <m:r>
                          <a:rPr lang="en-US" b="0" i="0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Inverse homomorphism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 </a:t>
                </a:r>
                <a14:m>
                  <m:oMath xmlns:m="http://schemas.openxmlformats.org/officeDocument/2006/math">
                    <m:r>
                      <a:rPr lang="en-US" altLang="zh-CN" i="1" dirty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:</m:t>
                    </m:r>
                    <m:sSubSup>
                      <m:sSubSup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altLang="zh-CN" dirty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𝑀</m:t>
                        </m:r>
                      </m:sub>
                      <m:sup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altLang="zh-CN" i="1" dirty="0">
                        <a:latin typeface="Cambria Math" panose="02040503050406030204" pitchFamily="18" charset="0"/>
                      </a:rPr>
                      <m:t>→</m:t>
                    </m:r>
                    <m:sSubSup>
                      <m:sSubSup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altLang="zh-CN" dirty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  <m:sup>
                        <m:r>
                          <a:rPr lang="en-US" altLang="zh-CN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377032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dirty="0"/>
                  <a:t>封闭性证明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∪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标题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881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dirty="0"/>
                  <a:t> be regular languages.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CN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CN" b="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i="1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b="0" dirty="0"/>
              </a:p>
              <a:p>
                <a:r>
                  <a:rPr lang="en-US" altLang="zh-CN" dirty="0"/>
                  <a:t>Construct grammar G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∪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∪</m:t>
                    </m:r>
                    <m:d>
                      <m:dPr>
                        <m:begChr m:val="{"/>
                        <m:endChr m:val="}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∪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∪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∪</m:t>
                    </m:r>
                    <m:d>
                      <m:dPr>
                        <m:begChr m:val="{"/>
                        <m:endChr m:val="}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→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→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b="0" i="1" dirty="0">
                  <a:latin typeface="Cambria Math" panose="02040503050406030204" pitchFamily="18" charset="0"/>
                </a:endParaRPr>
              </a:p>
              <a:p>
                <a:pPr lvl="1"/>
                <a:r>
                  <a:rPr lang="en-US" altLang="zh-CN" dirty="0"/>
                  <a:t>Any string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zh-CN" b="0" dirty="0"/>
                  <a:t> that can be derived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b="0" dirty="0"/>
                  <a:t>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b="0" dirty="0"/>
                  <a:t> can be derived with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altLang="zh-CN" b="0" dirty="0"/>
                  <a:t> by first apply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b="0" dirty="0"/>
                  <a:t>   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341656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封闭性证明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∩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标题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881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533398" y="1386788"/>
                <a:ext cx="8217495" cy="4596226"/>
              </a:xfrm>
            </p:spPr>
            <p:txBody>
              <a:bodyPr/>
              <a:lstStyle/>
              <a:p>
                <a:r>
                  <a:rPr lang="en-US" altLang="zh-CN" dirty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dirty="0"/>
                  <a:t> be regular languages.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CN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Σ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Construct FA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b="0" i="1" dirty="0">
                    <a:latin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Any input string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process a symbol as both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process it.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accepts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when both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accept it.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398" y="1386788"/>
                <a:ext cx="8217495" cy="4596226"/>
              </a:xfrm>
              <a:blipFill rotWithShape="0">
                <a:blip r:embed="rId3"/>
                <a:stretch>
                  <a:fillRect l="-519" t="-1061" b="-1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611411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32</a:t>
            </a:fld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6381" y="2223064"/>
            <a:ext cx="6452529" cy="358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1214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封闭性证明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acc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标题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881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be regular language.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Construct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acc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be regular languages.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∩</m:t>
                    </m:r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ac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605421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封闭性证明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标题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881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Let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altLang="zh-CN" dirty="0"/>
                  <a:t> be regular language.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/>
              </a:p>
              <a:p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 be a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altLang="zh-CN" dirty="0"/>
                  <a:t>-NFA</a:t>
                </a:r>
              </a:p>
              <a:p>
                <a:r>
                  <a:rPr lang="en-US" altLang="zh-CN" dirty="0"/>
                  <a:t>Construct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′,</m:t>
                    </m:r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 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∪{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altLang="zh-CN" dirty="0"/>
                  <a:t>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en-US" altLang="zh-CN" b="0" dirty="0"/>
                  <a:t>for every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altLang="zh-CN" b="0" dirty="0"/>
                  <a:t>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en-US" altLang="zh-CN" dirty="0"/>
                  <a:t>for every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altLang="zh-CN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CN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for any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𝑅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048531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封闭性证明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标题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881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dirty="0"/>
                  <a:t> be regular languages.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CN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i="1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CN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i="1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Construct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∪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∪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}∪{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)}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b="0" i="1" dirty="0">
                    <a:latin typeface="Cambria Math" panose="02040503050406030204" pitchFamily="18" charset="0"/>
                  </a:rPr>
                  <a:t>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i="1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561396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封闭性证明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标题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881" b="-625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Let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altLang="zh-CN" dirty="0"/>
                  <a:t> be regular language.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Construct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′=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∪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∪</m:t>
                    </m:r>
                    <m:d>
                      <m:dPr>
                        <m:begChr m:val="{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}∪</m:t>
                    </m:r>
                    <m:d>
                      <m:dPr>
                        <m:begChr m:val="{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∪</m:t>
                    </m:r>
                    <m:d>
                      <m:dPr>
                        <m:begChr m:val="{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≥1}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𝑆</m:t>
                    </m:r>
                    <m:sSubSup>
                      <m:sSub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altLang="zh-CN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𝑤𝑆</m:t>
                    </m:r>
                  </m:oMath>
                </a14:m>
                <a:endParaRPr lang="en-US" i="1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30032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封闭性证明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标题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881" b="-625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533398" y="1386788"/>
                <a:ext cx="8097309" cy="4990158"/>
              </a:xfrm>
            </p:spPr>
            <p:txBody>
              <a:bodyPr>
                <a:normAutofit/>
              </a:bodyPr>
              <a:lstStyle/>
              <a:p>
                <a:r>
                  <a:rPr lang="en-US" altLang="zh-CN" dirty="0"/>
                  <a:t>Let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altLang="zh-CN" dirty="0"/>
                  <a:t> be regular language.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altLang="zh-CN" dirty="0"/>
              </a:p>
              <a:p>
                <a:r>
                  <a:rPr lang="en-US" altLang="zh-CN" dirty="0"/>
                  <a:t>Homomorphism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:</m:t>
                    </m:r>
                    <m:sSubSup>
                      <m:sSub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altLang="zh-CN" i="1">
                        <a:latin typeface="Cambria Math" panose="02040503050406030204" pitchFamily="18" charset="0"/>
                      </a:rPr>
                      <m:t>→</m:t>
                    </m:r>
                    <m:sSubSup>
                      <m:sSub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Example: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𝑎𝑏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𝑎𝑏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398" y="1386788"/>
                <a:ext cx="8097309" cy="4990158"/>
              </a:xfrm>
              <a:blipFill rotWithShape="0">
                <a:blip r:embed="rId3"/>
                <a:stretch>
                  <a:fillRect l="-527" t="-97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405752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封闭性证明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" name="标题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881" b="-625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d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d>
                      </m:e>
                    </m:d>
                  </m:oMath>
                </a14:m>
                <a:endParaRPr lang="en-US" altLang="zh-CN" dirty="0"/>
              </a:p>
              <a:p>
                <a:pPr lvl="1"/>
                <a:r>
                  <a:rPr lang="en-US" altLang="zh-CN" dirty="0"/>
                  <a:t>basis: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d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d>
                      </m:e>
                    </m:d>
                  </m:oMath>
                </a14:m>
                <a:r>
                  <a:rPr lang="en-US" altLang="zh-CN" dirty="0"/>
                  <a:t> holds for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, ∅</m:t>
                    </m:r>
                  </m:oMath>
                </a14:m>
                <a:br>
                  <a:rPr lang="en-US" altLang="zh-CN" dirty="0"/>
                </a:br>
                <a:r>
                  <a:rPr lang="en-US" altLang="zh-CN" dirty="0"/>
                  <a:t>if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altLang="zh-CN" dirty="0"/>
                  <a:t>,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d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({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})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en-US" altLang="zh-CN" dirty="0"/>
                  <a:t>inductive: </a:t>
                </a:r>
              </a:p>
              <a:p>
                <a:pPr lvl="1"/>
                <a:r>
                  <a:rPr lang="en-US" altLang="zh-CN" dirty="0"/>
                  <a:t>if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altLang="zh-CN" dirty="0"/>
                  <a:t>,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d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</m:d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d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</m:d>
                      </m:e>
                    </m:d>
                  </m:oMath>
                </a14:m>
                <a:br>
                  <a:rPr lang="en-US" altLang="zh-CN" dirty="0"/>
                </a:b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d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</m:d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d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</m:d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d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</m:d>
                      </m:e>
                    </m:d>
                  </m:oMath>
                </a14:m>
                <a:br>
                  <a:rPr lang="en-US" altLang="zh-CN" dirty="0"/>
                </a:b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</m:d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d>
                      </m:e>
                    </m:d>
                  </m:oMath>
                </a14:m>
                <a:endParaRPr lang="en-US" altLang="zh-CN" dirty="0"/>
              </a:p>
              <a:p>
                <a:pPr lvl="1"/>
                <a:r>
                  <a:rPr lang="en-US" altLang="zh-CN" dirty="0"/>
                  <a:t>the proof is similar for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𝐹𝐺</m:t>
                    </m:r>
                  </m:oMath>
                </a14:m>
                <a:r>
                  <a:rPr lang="en-US" altLang="zh-CN" dirty="0"/>
                  <a:t> and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CN" dirty="0"/>
                  <a:t> </a:t>
                </a:r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849524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封闭性证明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altLang="zh-CN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" name="标题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881" b="-625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Let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altLang="zh-CN" dirty="0"/>
                  <a:t> be regular language.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altLang="zh-CN" dirty="0"/>
              </a:p>
              <a:p>
                <a:r>
                  <a:rPr lang="en-US" altLang="zh-CN" dirty="0"/>
                  <a:t>Homomorphism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:</m:t>
                    </m:r>
                    <m:sSubSup>
                      <m:sSub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altLang="zh-CN" i="1">
                        <a:latin typeface="Cambria Math" panose="02040503050406030204" pitchFamily="18" charset="0"/>
                      </a:rPr>
                      <m:t>→</m:t>
                    </m:r>
                    <m:sSubSup>
                      <m:sSub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en-US" altLang="zh-CN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CN" dirty="0"/>
              </a:p>
              <a:p>
                <a:r>
                  <a:rPr lang="en-US" altLang="zh-CN" dirty="0"/>
                  <a:t>Example: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=01,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1+00</m:t>
                            </m:r>
                          </m:e>
                        </m:d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𝑏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i="1" dirty="0"/>
              </a:p>
              <a:p>
                <a:pPr lvl="1"/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421609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封闭性证明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altLang="zh-CN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标题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881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for DFA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 </a:t>
                </a:r>
              </a:p>
              <a:p>
                <a:r>
                  <a:rPr lang="en-US" dirty="0"/>
                  <a:t>Construct a DFA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for any string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875358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使用泵引理证明一个语言不是正则语言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533398" y="1386787"/>
                <a:ext cx="8097309" cy="4826005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zh-CN" altLang="en-US" dirty="0"/>
                  <a:t>正则语言都满足泵引理</a:t>
                </a:r>
                <a:endParaRPr lang="en-US" altLang="zh-CN" dirty="0"/>
              </a:p>
              <a:p>
                <a:r>
                  <a:rPr lang="zh-CN" altLang="en-US" dirty="0"/>
                  <a:t>如果不满足泵引理，则不是正则语言</a:t>
                </a:r>
                <a:endParaRPr lang="en-US" dirty="0"/>
              </a:p>
              <a:p>
                <a:r>
                  <a:rPr lang="en-US" altLang="zh-CN" dirty="0"/>
                  <a:t>Example: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={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≥1}</m:t>
                    </m:r>
                  </m:oMath>
                </a14:m>
                <a:r>
                  <a:rPr lang="en-US" dirty="0"/>
                  <a:t> is not a RL</a:t>
                </a:r>
              </a:p>
              <a:p>
                <a:r>
                  <a:rPr lang="zh-CN" altLang="en-US" dirty="0"/>
                  <a:t>反证法：</a:t>
                </a:r>
                <a:endParaRPr lang="en-US" altLang="zh-CN" dirty="0"/>
              </a:p>
              <a:p>
                <a:pPr lvl="1"/>
                <a:r>
                  <a:rPr lang="en-US" altLang="zh-CN" dirty="0"/>
                  <a:t>Suppose L is RL, then there is a DFA with n state accepts it</a:t>
                </a:r>
              </a:p>
              <a:p>
                <a:pPr lvl="1"/>
                <a:r>
                  <a:rPr lang="en-US" dirty="0"/>
                  <a:t>Let the DFA read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, it will travel the states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Since DFA only has n states, there must be at least one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. Denote it as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1"/>
                <a:r>
                  <a:rPr lang="en-US" dirty="0"/>
                  <a:t>Consider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/>
                  <a:t> </a:t>
                </a:r>
              </a:p>
              <a:p>
                <a:pPr lvl="2"/>
                <a:r>
                  <a:rPr lang="en-US" dirty="0"/>
                  <a:t>if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dirty="0"/>
                  <a:t>, then DFA will accept string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</m:oMath>
                </a14:m>
                <a:r>
                  <a:rPr lang="en-US" dirty="0"/>
                  <a:t>, </a:t>
                </a:r>
                <a:r>
                  <a:rPr lang="en-US" dirty="0">
                    <a:solidFill>
                      <a:srgbClr val="FF0000"/>
                    </a:solidFill>
                  </a:rPr>
                  <a:t>Contradiction</a:t>
                </a:r>
              </a:p>
              <a:p>
                <a:pPr lvl="2"/>
                <a:r>
                  <a:rPr lang="en-US" dirty="0"/>
                  <a:t>if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∉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dirty="0"/>
                  <a:t>, then DFA will reject string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</m:oMath>
                </a14:m>
                <a:r>
                  <a:rPr lang="en-US" dirty="0"/>
                  <a:t>, </a:t>
                </a:r>
                <a:r>
                  <a:rPr lang="en-US" dirty="0">
                    <a:solidFill>
                      <a:srgbClr val="FF0000"/>
                    </a:solidFill>
                  </a:rPr>
                  <a:t>Contradiction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398" y="1386787"/>
                <a:ext cx="8097309" cy="4826005"/>
              </a:xfrm>
              <a:blipFill>
                <a:blip r:embed="rId2"/>
                <a:stretch>
                  <a:fillRect l="-301" t="-1263" b="-37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41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4170" y="3730995"/>
            <a:ext cx="3215763" cy="677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7398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Pumping lemma</a:t>
            </a:r>
            <a:r>
              <a:rPr lang="zh-CN" altLang="en-US" dirty="0"/>
              <a:t>（泵引理）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Let L be a regular language. Then there exists a constant n such that for every string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with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, we can break w into three substrings 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𝑥𝑦𝑧</m:t>
                    </m:r>
                  </m:oMath>
                </a14:m>
                <a:r>
                  <a:rPr lang="en-US" dirty="0"/>
                  <a:t> such that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𝑥𝑦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For all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276076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泵引理的证明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533398" y="1386787"/>
                <a:ext cx="8097309" cy="4988375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L is recognized by some DFA A with n states. </a:t>
                </a:r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, and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…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=1,2,…,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By the pigeonhole principle,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Break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𝑥𝑦𝑧</m:t>
                    </m:r>
                  </m:oMath>
                </a14:m>
                <a:r>
                  <a:rPr lang="en-US" dirty="0"/>
                  <a:t> as follows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we can obtain that 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 since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endParaRPr lang="en-US" dirty="0"/>
              </a:p>
              <a:p>
                <a:pPr lvl="2"/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𝑥𝑦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since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for any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398" y="1386787"/>
                <a:ext cx="8097309" cy="4988375"/>
              </a:xfrm>
              <a:blipFill rotWithShape="0">
                <a:blip r:embed="rId2"/>
                <a:stretch>
                  <a:fillRect l="-527" t="-9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43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8941" y="4466424"/>
            <a:ext cx="3921766" cy="1280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3570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𝑑𝑜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. Show L is not a RL.</a:t>
                </a:r>
              </a:p>
              <a:p>
                <a:r>
                  <a:rPr lang="en-US" dirty="0"/>
                  <a:t>Proof: Suppose L is regular</a:t>
                </a:r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1∈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𝑑𝑜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By the pumping lemma, break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𝑥𝑦𝑧</m:t>
                    </m:r>
                  </m:oMath>
                </a14:m>
                <a:r>
                  <a:rPr lang="en-US" dirty="0"/>
                  <a:t> with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𝑥𝑦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𝑑𝑜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Check whether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𝑥𝑦𝑦𝑧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𝑑𝑜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𝑥𝑦𝑦𝑧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dirty="0"/>
                  <a:t>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𝑥𝑦𝑦𝑧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∉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𝑑𝑜</m:t>
                        </m:r>
                      </m:sub>
                    </m:sSub>
                  </m:oMath>
                </a14:m>
                <a:r>
                  <a:rPr lang="en-US" dirty="0"/>
                  <a:t>  </a:t>
                </a:r>
                <a:r>
                  <a:rPr lang="en-US" dirty="0">
                    <a:solidFill>
                      <a:srgbClr val="FF0000"/>
                    </a:solidFill>
                  </a:rPr>
                  <a:t>Contradiction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44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1800" y="3761085"/>
            <a:ext cx="3020504" cy="65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389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A5D4E6-40A5-46B7-B797-8EBA97D4A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课后作业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6471715-4D29-4392-AA65-579D676FB57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证明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</m:sSup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zh-CN" altLang="en-US" dirty="0"/>
                  <a:t>不是正则语言</a:t>
                </a: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6471715-4D29-4392-AA65-579D676FB5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63412ED-051C-4F13-996E-41A7F24FC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334590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err="1"/>
              <a:t>Myhill</a:t>
            </a:r>
            <a:r>
              <a:rPr lang="en-US" altLang="zh-CN" dirty="0"/>
              <a:t>–</a:t>
            </a:r>
            <a:r>
              <a:rPr lang="en-US" altLang="zh-CN" dirty="0" err="1"/>
              <a:t>Nerode</a:t>
            </a:r>
            <a:r>
              <a:rPr lang="en-US" altLang="zh-CN" dirty="0"/>
              <a:t> theorem</a:t>
            </a:r>
            <a:endParaRPr lang="zh-CN" alt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Provides a necessary and sufficient condition for a language to be regular</a:t>
                </a:r>
              </a:p>
              <a:p>
                <a:r>
                  <a:rPr lang="en-US" altLang="zh-CN" dirty="0"/>
                  <a:t>Distinguishing Extension:</a:t>
                </a:r>
              </a:p>
              <a:p>
                <a:pPr lvl="1"/>
                <a:r>
                  <a:rPr lang="en-US" altLang="zh-CN" dirty="0"/>
                  <a:t>Given a language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and two strings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en-US" altLang="zh-CN" dirty="0"/>
                  <a:t>String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altLang="zh-CN" dirty="0"/>
                  <a:t> such that exactly one of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𝑥𝑧</m:t>
                    </m:r>
                  </m:oMath>
                </a14:m>
                <a:r>
                  <a:rPr lang="en-US" altLang="zh-CN" dirty="0"/>
                  <a:t> and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𝑦𝑧</m:t>
                    </m:r>
                  </m:oMath>
                </a14:m>
                <a:r>
                  <a:rPr lang="en-US" altLang="zh-CN" dirty="0"/>
                  <a:t> belongs to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endParaRPr lang="en-US" altLang="zh-CN" dirty="0"/>
              </a:p>
              <a:p>
                <a:r>
                  <a:rPr lang="en-US" altLang="zh-CN" dirty="0" err="1"/>
                  <a:t>Myhill</a:t>
                </a:r>
                <a:r>
                  <a:rPr lang="en-US" altLang="zh-CN" dirty="0"/>
                  <a:t>–</a:t>
                </a:r>
                <a:r>
                  <a:rPr lang="en-US" altLang="zh-CN" dirty="0" err="1"/>
                  <a:t>Nerode</a:t>
                </a:r>
                <a:r>
                  <a:rPr lang="en-US" altLang="zh-CN" dirty="0"/>
                  <a:t> Relation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 err="1"/>
                  <a:t>iff</a:t>
                </a:r>
                <a:r>
                  <a:rPr lang="en-US" altLang="zh-CN" dirty="0"/>
                  <a:t> there is no distinguishing extension for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is an equivalence relation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divides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into many equivalence classes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788338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Myhill</a:t>
            </a:r>
            <a:r>
              <a:rPr lang="en-US" altLang="zh-CN" dirty="0"/>
              <a:t>–</a:t>
            </a:r>
            <a:r>
              <a:rPr lang="en-US" altLang="zh-CN" dirty="0" err="1"/>
              <a:t>Nerode</a:t>
            </a:r>
            <a:r>
              <a:rPr lang="en-US" altLang="zh-CN" dirty="0"/>
              <a:t> theorem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b="0" dirty="0"/>
                  <a:t>Language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altLang="zh-CN" dirty="0"/>
                  <a:t> is regular if and only if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altLang="zh-CN" dirty="0"/>
                  <a:t> has a finite number of equivalence classes</a:t>
                </a:r>
              </a:p>
              <a:p>
                <a:r>
                  <a:rPr lang="en-US" altLang="zh-CN" dirty="0"/>
                  <a:t>The number of states in the smallest DFA recognizing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altLang="zh-CN" dirty="0"/>
                  <a:t> is equal to the number of equivalence classes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endParaRPr lang="en-US" altLang="zh-CN" dirty="0"/>
              </a:p>
              <a:p>
                <a:r>
                  <a:rPr lang="en-US" altLang="zh-CN" dirty="0"/>
                  <a:t>There is a unique minimal DFA with minimum number of states recognizing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 r="-15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3095454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Proof of </a:t>
            </a:r>
            <a:r>
              <a:rPr lang="en-US" altLang="zh-CN" dirty="0" err="1"/>
              <a:t>Myhill</a:t>
            </a:r>
            <a:r>
              <a:rPr lang="en-US" altLang="zh-CN" dirty="0"/>
              <a:t>–</a:t>
            </a:r>
            <a:r>
              <a:rPr lang="en-US" altLang="zh-CN" dirty="0" err="1"/>
              <a:t>Nerode</a:t>
            </a:r>
            <a:r>
              <a:rPr lang="en-US" altLang="zh-CN" dirty="0"/>
              <a:t> theorem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533398" y="1386788"/>
                <a:ext cx="8294408" cy="4596226"/>
              </a:xfrm>
            </p:spPr>
            <p:txBody>
              <a:bodyPr/>
              <a:lstStyle/>
              <a:p>
                <a:r>
                  <a:rPr lang="en-US" altLang="zh-CN" dirty="0"/>
                  <a:t>Sufficient Proof</a:t>
                </a:r>
              </a:p>
              <a:p>
                <a:r>
                  <a:rPr lang="en-US" altLang="zh-CN" dirty="0"/>
                  <a:t>Let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altLang="zh-CN" dirty="0"/>
                  <a:t> be a regular language recognized by a DFA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with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states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altLang="zh-CN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⊆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is the set of strings that given as input to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CN" dirty="0"/>
                  <a:t>, end with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altLang="zh-CN" dirty="0"/>
              </a:p>
              <a:p>
                <a:r>
                  <a:rPr lang="en-US" altLang="zh-CN" dirty="0"/>
                  <a:t>For every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CN" dirty="0"/>
                  <a:t>,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reaches the same state with input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𝑥𝑧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𝑦𝑧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for any string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altLang="zh-CN" dirty="0"/>
                  <a:t>, so we have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endParaRPr lang="en-US" altLang="zh-CN" dirty="0"/>
              </a:p>
              <a:p>
                <a:r>
                  <a:rPr lang="en-US" altLang="zh-CN" dirty="0"/>
                  <a:t>Therefore,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is a subset of an equivalence class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endParaRPr lang="en-US" altLang="zh-CN" dirty="0"/>
              </a:p>
              <a:p>
                <a:r>
                  <a:rPr lang="en-US" altLang="zh-CN" dirty="0"/>
                  <a:t>There are at most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CN" dirty="0"/>
                  <a:t> equivalence classes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398" y="1386788"/>
                <a:ext cx="8294408" cy="4596226"/>
              </a:xfrm>
              <a:blipFill rotWithShape="0">
                <a:blip r:embed="rId2"/>
                <a:stretch>
                  <a:fillRect l="-514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8320964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Proof of </a:t>
            </a:r>
            <a:r>
              <a:rPr lang="en-US" altLang="zh-CN" dirty="0" err="1"/>
              <a:t>Myhill</a:t>
            </a:r>
            <a:r>
              <a:rPr lang="en-US" altLang="zh-CN" dirty="0"/>
              <a:t>–</a:t>
            </a:r>
            <a:r>
              <a:rPr lang="en-US" altLang="zh-CN" dirty="0" err="1"/>
              <a:t>Nerode</a:t>
            </a:r>
            <a:r>
              <a:rPr lang="en-US" altLang="zh-CN" dirty="0"/>
              <a:t> theorem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533398" y="1386788"/>
                <a:ext cx="8294408" cy="4596226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altLang="zh-CN" dirty="0"/>
                  <a:t>Necessary Proof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has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CN" dirty="0"/>
                  <a:t> equivalence classes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altLang="zh-CN" dirty="0"/>
              </a:p>
              <a:p>
                <a:r>
                  <a:rPr lang="en-US" altLang="zh-CN" dirty="0"/>
                  <a:t>Construct a DFA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={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one state for each equivalence class</a:t>
                </a:r>
              </a:p>
              <a:p>
                <a:pPr lvl="1"/>
                <a:r>
                  <a:rPr lang="en-US" altLang="zh-CN" b="0" dirty="0"/>
                  <a:t>Start state </a:t>
                </a:r>
                <a:r>
                  <a:rPr lang="en-US" altLang="zh-CN" dirty="0"/>
                  <a:t>corresponds to the equivalence class of empty string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en-US" altLang="zh-CN" b="0" dirty="0"/>
                  <a:t>For any string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CN" b="0" dirty="0"/>
                  <a:t> from an equivalence class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CN" b="0" dirty="0"/>
                  <a:t>,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where the equivalence class corresponding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contains string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𝑥𝑎</m:t>
                    </m:r>
                  </m:oMath>
                </a14:m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altLang="zh-CN" dirty="0"/>
                  <a:t> contains the states that corresponds to the equivalence class containing a string in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en-US" altLang="zh-CN" dirty="0"/>
                  <a:t>Since any strings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do not have distinguishing extension, it implies that all strings in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altLang="zh-CN" dirty="0"/>
                  <a:t> can be accepted by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398" y="1386788"/>
                <a:ext cx="8294408" cy="4596226"/>
              </a:xfrm>
              <a:blipFill rotWithShape="0">
                <a:blip r:embed="rId2"/>
                <a:stretch>
                  <a:fillRect l="-441" t="-1459" r="-10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219437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Design a DFA to accept language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h𝑎𝑠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𝑒𝑣𝑒𝑛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𝑛𝑢𝑚𝑏𝑒𝑟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0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𝑒𝑣𝑒𝑛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𝑛𝑢𝑚𝑏𝑒𝑟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1}</m:t>
                    </m:r>
                  </m:oMath>
                </a14:m>
                <a:endParaRPr lang="en-US" dirty="0"/>
              </a:p>
              <a:p>
                <a:r>
                  <a:rPr lang="en-US" b="0" dirty="0"/>
                  <a:t>States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: have seen even </a:t>
                </a:r>
                <a:r>
                  <a:rPr lang="en-US" dirty="0" err="1"/>
                  <a:t>num</a:t>
                </a:r>
                <a:r>
                  <a:rPr lang="en-US" dirty="0"/>
                  <a:t> of 0 and 1 both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: have seen even </a:t>
                </a:r>
                <a:r>
                  <a:rPr lang="en-US" dirty="0" err="1"/>
                  <a:t>num</a:t>
                </a:r>
                <a:r>
                  <a:rPr lang="en-US" dirty="0"/>
                  <a:t> of 0 and odd </a:t>
                </a:r>
                <a:r>
                  <a:rPr lang="en-US" dirty="0" err="1"/>
                  <a:t>num</a:t>
                </a:r>
                <a:r>
                  <a:rPr lang="en-US" dirty="0"/>
                  <a:t> of 1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: have seen odd </a:t>
                </a:r>
                <a:r>
                  <a:rPr lang="en-US" dirty="0" err="1"/>
                  <a:t>num</a:t>
                </a:r>
                <a:r>
                  <a:rPr lang="en-US" dirty="0"/>
                  <a:t> of 0 and even </a:t>
                </a:r>
                <a:r>
                  <a:rPr lang="en-US" dirty="0" err="1"/>
                  <a:t>num</a:t>
                </a:r>
                <a:r>
                  <a:rPr lang="en-US" dirty="0"/>
                  <a:t> of 1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dirty="0"/>
                  <a:t>: have seen odd </a:t>
                </a:r>
                <a:r>
                  <a:rPr lang="en-US" dirty="0" err="1"/>
                  <a:t>num</a:t>
                </a:r>
                <a:r>
                  <a:rPr lang="en-US" dirty="0"/>
                  <a:t> of 0 and 1 both</a:t>
                </a:r>
              </a:p>
              <a:p>
                <a:r>
                  <a:rPr lang="en-US" dirty="0"/>
                  <a:t>Transitions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50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表格 4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2743200" y="4708525"/>
              <a:ext cx="2331309" cy="1828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4735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4140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4255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05641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</a:t>
                          </a:r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564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∗→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564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0564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0564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 anchorCtr="1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表格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27789184"/>
                  </p:ext>
                </p:extLst>
              </p:nvPr>
            </p:nvGraphicFramePr>
            <p:xfrm>
              <a:off x="2743200" y="4708525"/>
              <a:ext cx="2331309" cy="1828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47351"/>
                    <a:gridCol w="741406"/>
                    <a:gridCol w="642552"/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 anchorCtr="1"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282" t="-108333" r="-148077" b="-31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30579" t="-108333" r="-90909" b="-31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263208" t="-108333" r="-3774" b="-311667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282" t="-204918" r="-148077" b="-2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30579" t="-204918" r="-90909" b="-2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263208" t="-204918" r="-3774" b="-206557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282" t="-310000" r="-148077" b="-1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30579" t="-310000" r="-90909" b="-1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263208" t="-310000" r="-3774" b="-110000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282" t="-410000" r="-148077" b="-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130579" t="-410000" r="-90909" b="-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263208" t="-410000" r="-3774" b="-1000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8876342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有限自动机的最小化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Equivalent states: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≡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dirty="0"/>
                  <a:t>with </a:t>
                </a:r>
                <a14:m>
                  <m:oMath xmlns:m="http://schemas.openxmlformats.org/officeDocument/2006/math">
                    <m:r>
                      <a:rPr lang="en-US" altLang="zh-CN" i="1" dirty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∙</m:t>
                    </m:r>
                    <m:acc>
                      <m:accPr>
                        <m:chr m:val="̂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</m:acc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⇔</m:t>
                    </m:r>
                    <m:acc>
                      <m:accPr>
                        <m:chr m:val="̂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</m:acc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endParaRPr lang="en-US" altLang="zh-CN" dirty="0"/>
              </a:p>
              <a:p>
                <a:r>
                  <a:rPr lang="en-US" dirty="0"/>
                  <a:t>Distinguishable states: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≢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</m:oMath>
                </a14:m>
                <a:endParaRPr lang="en-US" dirty="0"/>
              </a:p>
              <a:p>
                <a:r>
                  <a:rPr lang="en-US" dirty="0"/>
                  <a:t>Minimize DFA</a:t>
                </a:r>
              </a:p>
              <a:p>
                <a:pPr lvl="1"/>
                <a:r>
                  <a:rPr lang="en-US" dirty="0"/>
                  <a:t>find all equivalent states in a DFA</a:t>
                </a:r>
              </a:p>
              <a:p>
                <a:pPr lvl="1"/>
                <a:r>
                  <a:rPr lang="en-US" dirty="0"/>
                  <a:t>replace them with one state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51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3041630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DFA</a:t>
            </a:r>
            <a:r>
              <a:rPr lang="zh-CN" altLang="en-US" dirty="0"/>
              <a:t>最小化算法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Compute all distinguishable states in a given DFA</a:t>
                </a:r>
              </a:p>
              <a:p>
                <a:r>
                  <a:rPr lang="en-US" altLang="zh-CN" dirty="0"/>
                  <a:t>Table-Filling algorithm:	</a:t>
                </a:r>
              </a:p>
              <a:p>
                <a:pPr lvl="1"/>
                <a:r>
                  <a:rPr lang="en-US" altLang="zh-CN" dirty="0"/>
                  <a:t>Basic: if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and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∉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altLang="zh-CN" dirty="0"/>
                  <a:t>, then mark (</a:t>
                </a:r>
                <a:r>
                  <a:rPr lang="en-US" altLang="zh-CN" dirty="0" err="1"/>
                  <a:t>p,q</a:t>
                </a:r>
                <a:r>
                  <a:rPr lang="en-US" altLang="zh-CN" dirty="0"/>
                  <a:t>)</a:t>
                </a:r>
              </a:p>
              <a:p>
                <a:pPr lvl="1"/>
                <a:r>
                  <a:rPr lang="en-US" altLang="zh-CN" dirty="0"/>
                  <a:t>Inductive: if there exists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such that 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 is marked, then mark (</a:t>
                </a:r>
                <a:r>
                  <a:rPr lang="en-US" altLang="zh-CN" dirty="0" err="1"/>
                  <a:t>p,q</a:t>
                </a:r>
                <a:r>
                  <a:rPr lang="en-US" altLang="zh-CN" dirty="0"/>
                  <a:t>)</a:t>
                </a:r>
              </a:p>
              <a:p>
                <a:r>
                  <a:rPr lang="en-US" altLang="zh-CN" dirty="0"/>
                  <a:t>Merge all equivalent states 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52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360676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Make a half table with states crossed</a:t>
                </a:r>
              </a:p>
              <a:p>
                <a:pPr lvl="1"/>
                <a:r>
                  <a:rPr lang="en-US" altLang="zh-CN" dirty="0"/>
                  <a:t>for any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and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∉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altLang="zh-CN" dirty="0"/>
                  <a:t>, mark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en-US" altLang="zh-CN" dirty="0"/>
                  <a:t>for any unmarked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, if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CN" dirty="0"/>
                  <a:t> such that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 is marked, then mark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 </a:t>
                </a:r>
              </a:p>
              <a:p>
                <a:pPr lvl="1"/>
                <a:endParaRPr lang="en-US" altLang="zh-CN" dirty="0"/>
              </a:p>
              <a:p>
                <a:endParaRPr lang="en-US" altLang="zh-CN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53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689" y="3150872"/>
            <a:ext cx="8319452" cy="316033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145" y="3150872"/>
            <a:ext cx="8308705" cy="317235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689" y="3162887"/>
            <a:ext cx="8319451" cy="316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743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Merge all equivalent states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54</a:t>
            </a:fld>
            <a:endParaRPr lang="zh-CN" altLang="en-US" dirty="0"/>
          </a:p>
        </p:txBody>
      </p:sp>
      <p:grpSp>
        <p:nvGrpSpPr>
          <p:cNvPr id="60" name="组合 59"/>
          <p:cNvGrpSpPr/>
          <p:nvPr/>
        </p:nvGrpSpPr>
        <p:grpSpPr>
          <a:xfrm>
            <a:off x="1884583" y="2195610"/>
            <a:ext cx="4926880" cy="3625881"/>
            <a:chOff x="1899451" y="1764430"/>
            <a:chExt cx="4926880" cy="362588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椭圆 5"/>
                <p:cNvSpPr/>
                <p:nvPr/>
              </p:nvSpPr>
              <p:spPr>
                <a:xfrm>
                  <a:off x="2659765" y="2927289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𝐴𝐸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" name="椭圆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59765" y="2927289"/>
                  <a:ext cx="510746" cy="510746"/>
                </a:xfrm>
                <a:prstGeom prst="ellipse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椭圆 6"/>
                <p:cNvSpPr/>
                <p:nvPr/>
              </p:nvSpPr>
              <p:spPr>
                <a:xfrm>
                  <a:off x="4518629" y="4516584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" name="椭圆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18629" y="4516584"/>
                  <a:ext cx="510746" cy="510746"/>
                </a:xfrm>
                <a:prstGeom prst="ellipse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椭圆 7"/>
                <p:cNvSpPr/>
                <p:nvPr/>
              </p:nvSpPr>
              <p:spPr>
                <a:xfrm>
                  <a:off x="5021955" y="2923580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椭圆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21955" y="2923580"/>
                  <a:ext cx="510746" cy="510746"/>
                </a:xfrm>
                <a:prstGeom prst="ellipse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直接箭头连接符 8"/>
            <p:cNvCxnSpPr>
              <a:endCxn id="6" idx="2"/>
            </p:cNvCxnSpPr>
            <p:nvPr/>
          </p:nvCxnSpPr>
          <p:spPr>
            <a:xfrm>
              <a:off x="2171242" y="3182662"/>
              <a:ext cx="488523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>
              <a:stCxn id="7" idx="2"/>
              <a:endCxn id="6" idx="4"/>
            </p:cNvCxnSpPr>
            <p:nvPr/>
          </p:nvCxnSpPr>
          <p:spPr>
            <a:xfrm flipH="1" flipV="1">
              <a:off x="2915138" y="3438035"/>
              <a:ext cx="1603491" cy="1333922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箭头连接符 10"/>
            <p:cNvCxnSpPr>
              <a:stCxn id="8" idx="2"/>
              <a:endCxn id="18" idx="6"/>
            </p:cNvCxnSpPr>
            <p:nvPr/>
          </p:nvCxnSpPr>
          <p:spPr>
            <a:xfrm flipH="1">
              <a:off x="4350771" y="3178953"/>
              <a:ext cx="671184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文本框 11"/>
                <p:cNvSpPr txBox="1"/>
                <p:nvPr/>
              </p:nvSpPr>
              <p:spPr>
                <a:xfrm>
                  <a:off x="3352591" y="2791074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文本框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52591" y="2791074"/>
                  <a:ext cx="377026" cy="36933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文本框 12"/>
                <p:cNvSpPr txBox="1"/>
                <p:nvPr/>
              </p:nvSpPr>
              <p:spPr>
                <a:xfrm>
                  <a:off x="5077755" y="2241413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文本框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77755" y="2241413"/>
                  <a:ext cx="377026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文本框 13"/>
                <p:cNvSpPr txBox="1"/>
                <p:nvPr/>
              </p:nvSpPr>
              <p:spPr>
                <a:xfrm>
                  <a:off x="4471288" y="2813711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文本框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71288" y="2813711"/>
                  <a:ext cx="377026" cy="36933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文本框 14"/>
            <p:cNvSpPr txBox="1"/>
            <p:nvPr/>
          </p:nvSpPr>
          <p:spPr>
            <a:xfrm>
              <a:off x="1899451" y="2708400"/>
              <a:ext cx="683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Start</a:t>
              </a:r>
              <a:endParaRPr lang="zh-CN" altLang="en-US" dirty="0"/>
            </a:p>
          </p:txBody>
        </p:sp>
        <p:cxnSp>
          <p:nvCxnSpPr>
            <p:cNvPr id="16" name="曲线连接符 15"/>
            <p:cNvCxnSpPr>
              <a:stCxn id="6" idx="1"/>
              <a:endCxn id="32" idx="0"/>
            </p:cNvCxnSpPr>
            <p:nvPr/>
          </p:nvCxnSpPr>
          <p:spPr>
            <a:xfrm rot="5400000" flipH="1" flipV="1">
              <a:off x="4604234" y="1035362"/>
              <a:ext cx="97053" cy="3836396"/>
            </a:xfrm>
            <a:prstGeom prst="curvedConnector3">
              <a:avLst>
                <a:gd name="adj1" fmla="val 894713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文本框 16"/>
                <p:cNvSpPr txBox="1"/>
                <p:nvPr/>
              </p:nvSpPr>
              <p:spPr>
                <a:xfrm>
                  <a:off x="4472138" y="1764430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" name="文本框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72138" y="1764430"/>
                  <a:ext cx="377026" cy="36933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椭圆 17"/>
                <p:cNvSpPr/>
                <p:nvPr/>
              </p:nvSpPr>
              <p:spPr>
                <a:xfrm>
                  <a:off x="3840025" y="2923580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𝐵𝐻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8" name="椭圆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40025" y="2923580"/>
                  <a:ext cx="510746" cy="510746"/>
                </a:xfrm>
                <a:prstGeom prst="ellipse">
                  <a:avLst/>
                </a:prstGeom>
                <a:blipFill rotWithShape="0">
                  <a:blip r:embed="rId9"/>
                  <a:stretch>
                    <a:fillRect l="-23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" name="直接箭头连接符 18"/>
            <p:cNvCxnSpPr>
              <a:stCxn id="32" idx="4"/>
              <a:endCxn id="7" idx="6"/>
            </p:cNvCxnSpPr>
            <p:nvPr/>
          </p:nvCxnSpPr>
          <p:spPr>
            <a:xfrm flipH="1">
              <a:off x="5029375" y="3415779"/>
              <a:ext cx="1541583" cy="1356178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曲线连接符 19"/>
            <p:cNvCxnSpPr>
              <a:stCxn id="8" idx="1"/>
              <a:endCxn id="8" idx="7"/>
            </p:cNvCxnSpPr>
            <p:nvPr/>
          </p:nvCxnSpPr>
          <p:spPr>
            <a:xfrm rot="5400000" flipH="1" flipV="1">
              <a:off x="5277328" y="2817801"/>
              <a:ext cx="12700" cy="361152"/>
            </a:xfrm>
            <a:prstGeom prst="curvedConnector3">
              <a:avLst>
                <a:gd name="adj1" fmla="val 2994559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椭圆 20"/>
            <p:cNvSpPr/>
            <p:nvPr/>
          </p:nvSpPr>
          <p:spPr>
            <a:xfrm>
              <a:off x="5073838" y="2970235"/>
              <a:ext cx="409564" cy="430676"/>
            </a:xfrm>
            <a:prstGeom prst="ellipse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2" name="直接箭头连接符 21"/>
            <p:cNvCxnSpPr>
              <a:stCxn id="18" idx="2"/>
              <a:endCxn id="6" idx="6"/>
            </p:cNvCxnSpPr>
            <p:nvPr/>
          </p:nvCxnSpPr>
          <p:spPr>
            <a:xfrm flipH="1">
              <a:off x="3170511" y="3178953"/>
              <a:ext cx="669514" cy="3709"/>
            </a:xfrm>
            <a:prstGeom prst="straightConnector1">
              <a:avLst/>
            </a:prstGeom>
            <a:ln w="28575">
              <a:solidFill>
                <a:schemeClr val="accent5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箭头连接符 22"/>
            <p:cNvCxnSpPr>
              <a:stCxn id="18" idx="4"/>
              <a:endCxn id="7" idx="0"/>
            </p:cNvCxnSpPr>
            <p:nvPr/>
          </p:nvCxnSpPr>
          <p:spPr>
            <a:xfrm>
              <a:off x="4095398" y="3434326"/>
              <a:ext cx="678604" cy="1082258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箭头连接符 23"/>
            <p:cNvCxnSpPr>
              <a:stCxn id="32" idx="2"/>
              <a:endCxn id="8" idx="6"/>
            </p:cNvCxnSpPr>
            <p:nvPr/>
          </p:nvCxnSpPr>
          <p:spPr>
            <a:xfrm flipH="1">
              <a:off x="5532701" y="3160406"/>
              <a:ext cx="782884" cy="18547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文本框 24"/>
                <p:cNvSpPr txBox="1"/>
                <p:nvPr/>
              </p:nvSpPr>
              <p:spPr>
                <a:xfrm>
                  <a:off x="3019113" y="3845468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文本框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19113" y="3845468"/>
                  <a:ext cx="377026" cy="369332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文本框 25"/>
                <p:cNvSpPr txBox="1"/>
                <p:nvPr/>
              </p:nvSpPr>
              <p:spPr>
                <a:xfrm>
                  <a:off x="4282108" y="3545519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" name="文本框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82108" y="3545519"/>
                  <a:ext cx="377026" cy="369332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文本框 27"/>
                <p:cNvSpPr txBox="1"/>
                <p:nvPr/>
              </p:nvSpPr>
              <p:spPr>
                <a:xfrm>
                  <a:off x="5808031" y="4093868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8" name="文本框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08031" y="4093868"/>
                  <a:ext cx="377026" cy="369332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椭圆 31"/>
                <p:cNvSpPr/>
                <p:nvPr/>
              </p:nvSpPr>
              <p:spPr>
                <a:xfrm>
                  <a:off x="6315585" y="2905033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𝐷𝐹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2" name="椭圆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15585" y="2905033"/>
                  <a:ext cx="510746" cy="510746"/>
                </a:xfrm>
                <a:prstGeom prst="ellipse">
                  <a:avLst/>
                </a:prstGeom>
                <a:blipFill rotWithShape="0">
                  <a:blip r:embed="rId13"/>
                  <a:stretch>
                    <a:fillRect l="-117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3" name="曲线连接符 42"/>
            <p:cNvCxnSpPr>
              <a:stCxn id="8" idx="1"/>
              <a:endCxn id="6" idx="7"/>
            </p:cNvCxnSpPr>
            <p:nvPr/>
          </p:nvCxnSpPr>
          <p:spPr>
            <a:xfrm rot="16200000" flipH="1" flipV="1">
              <a:off x="4094378" y="1999712"/>
              <a:ext cx="3709" cy="2001038"/>
            </a:xfrm>
            <a:prstGeom prst="curvedConnector3">
              <a:avLst>
                <a:gd name="adj1" fmla="val -8180022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文本框 45"/>
                <p:cNvSpPr txBox="1"/>
                <p:nvPr/>
              </p:nvSpPr>
              <p:spPr>
                <a:xfrm>
                  <a:off x="3936205" y="2330329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6" name="文本框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36205" y="2330329"/>
                  <a:ext cx="377026" cy="369332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7" name="曲线连接符 46"/>
            <p:cNvCxnSpPr>
              <a:stCxn id="7" idx="3"/>
              <a:endCxn id="7" idx="5"/>
            </p:cNvCxnSpPr>
            <p:nvPr/>
          </p:nvCxnSpPr>
          <p:spPr>
            <a:xfrm rot="16200000" flipH="1">
              <a:off x="4774002" y="4771957"/>
              <a:ext cx="12700" cy="361152"/>
            </a:xfrm>
            <a:prstGeom prst="curvedConnector3">
              <a:avLst>
                <a:gd name="adj1" fmla="val 2623102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文本框 50"/>
                <p:cNvSpPr txBox="1"/>
                <p:nvPr/>
              </p:nvSpPr>
              <p:spPr>
                <a:xfrm>
                  <a:off x="4237785" y="5020979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1" name="文本框 5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37785" y="5020979"/>
                  <a:ext cx="377026" cy="369332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文本框 56"/>
                <p:cNvSpPr txBox="1"/>
                <p:nvPr/>
              </p:nvSpPr>
              <p:spPr>
                <a:xfrm>
                  <a:off x="5756479" y="2789854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7" name="文本框 5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56479" y="2789854"/>
                  <a:ext cx="377026" cy="369332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61689494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判定性问题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decision problem: </a:t>
            </a:r>
          </a:p>
          <a:p>
            <a:pPr lvl="1"/>
            <a:r>
              <a:rPr lang="en-US" dirty="0"/>
              <a:t>Given a language as a input</a:t>
            </a:r>
          </a:p>
          <a:p>
            <a:pPr lvl="1"/>
            <a:r>
              <a:rPr lang="en-US" dirty="0"/>
              <a:t>determine a Boolean answer with a terminating algorithm</a:t>
            </a:r>
          </a:p>
          <a:p>
            <a:r>
              <a:rPr lang="zh-CN" altLang="en-US" dirty="0"/>
              <a:t>判定性问题的特点</a:t>
            </a:r>
            <a:endParaRPr lang="en-US" altLang="zh-CN" dirty="0"/>
          </a:p>
          <a:p>
            <a:pPr lvl="1"/>
            <a:r>
              <a:rPr lang="zh-CN" altLang="en-US" dirty="0"/>
              <a:t>一般无法遍历集合中所有元素</a:t>
            </a:r>
            <a:endParaRPr lang="en-US" altLang="zh-CN" dirty="0"/>
          </a:p>
          <a:p>
            <a:pPr lvl="1"/>
            <a:r>
              <a:rPr lang="zh-CN" altLang="en-US" dirty="0"/>
              <a:t>判定性问题的答案是</a:t>
            </a:r>
            <a:r>
              <a:rPr lang="en-US" altLang="zh-CN" dirty="0"/>
              <a:t>yes or no</a:t>
            </a:r>
          </a:p>
          <a:p>
            <a:pPr lvl="1"/>
            <a:r>
              <a:rPr lang="zh-CN" altLang="en-US" dirty="0"/>
              <a:t>可判定是指存在一个在有限时间内能终止的算法，对任意输入都可以得到一个确定的答案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55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25709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正则语言中的判定性问题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Given a string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zh-CN" dirty="0"/>
                  <a:t> and a regular language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altLang="zh-CN" dirty="0"/>
                  <a:t>, is </a:t>
                </a:r>
                <a14:m>
                  <m:oMath xmlns:m="http://schemas.openxmlformats.org/officeDocument/2006/math"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altLang="zh-CN" dirty="0"/>
                  <a:t>?</a:t>
                </a:r>
              </a:p>
              <a:p>
                <a:endParaRPr lang="en-US" altLang="zh-CN" dirty="0"/>
              </a:p>
              <a:p>
                <a:r>
                  <a:rPr lang="en-US" altLang="zh-CN" dirty="0"/>
                  <a:t>Given a regular language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altLang="zh-CN" dirty="0"/>
                  <a:t>, is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=∅</m:t>
                    </m:r>
                  </m:oMath>
                </a14:m>
                <a:r>
                  <a:rPr lang="en-US" altLang="zh-CN" dirty="0"/>
                  <a:t>?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CN" dirty="0"/>
                  <a:t>?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finite?</a:t>
                </a:r>
              </a:p>
              <a:p>
                <a:endParaRPr lang="en-US" altLang="zh-CN" dirty="0"/>
              </a:p>
              <a:p>
                <a:r>
                  <a:rPr lang="en-US" altLang="zh-CN" dirty="0"/>
                  <a:t>Given two regular languages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dirty="0"/>
                  <a:t>, </a:t>
                </a:r>
                <a:br>
                  <a:rPr lang="en-US" altLang="zh-CN" dirty="0"/>
                </a:br>
                <a:r>
                  <a:rPr lang="en-US" altLang="zh-CN" dirty="0"/>
                  <a:t>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∩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=∅</m:t>
                    </m:r>
                  </m:oMath>
                </a14:m>
                <a:r>
                  <a:rPr lang="en-US" altLang="zh-CN" dirty="0"/>
                  <a:t>?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dirty="0"/>
                  <a:t>?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 r="-30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56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5685801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altLang="zh-CN" i="1" dirty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zh-CN" altLang="en-US" dirty="0"/>
                  <a:t>？</a:t>
                </a:r>
                <a:endParaRPr lang="en-US" dirty="0"/>
              </a:p>
            </p:txBody>
          </p:sp>
        </mc:Choice>
        <mc:Fallback xmlns="">
          <p:sp>
            <p:nvSpPr>
              <p:cNvPr id="2" name="标题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If L is represented by a DFA, the algorithm is putting the string w as input and see if the DFA ends in a final state. The complexity is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 for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altLang="zh-CN" dirty="0"/>
              </a:p>
              <a:p>
                <a:r>
                  <a:rPr lang="en-US" altLang="zh-CN" dirty="0"/>
                  <a:t>If L is represented by a NFA with s states, the algorithm considers all states the transition will reach for each input. It takes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𝑛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 for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CN" dirty="0"/>
                  <a:t> </a:t>
                </a:r>
              </a:p>
              <a:p>
                <a:r>
                  <a:rPr lang="en-US" altLang="zh-CN" dirty="0"/>
                  <a:t>If L is represented by a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altLang="zh-CN" dirty="0"/>
                  <a:t>-NFA with s states, the algorithm must compute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altLang="zh-CN" dirty="0"/>
                  <a:t>-closure for every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altLang="zh-CN" dirty="0"/>
                  <a:t>-transition. So it takes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𝑛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altLang="zh-CN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 for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CN" dirty="0"/>
                  <a:t> 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527" t="-1061" r="-21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57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3128500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=∅</m:t>
                    </m:r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2" name="标题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If L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is represented as a FA, the question is whether there is a path from the initial state to some final states</a:t>
                </a:r>
              </a:p>
              <a:p>
                <a:r>
                  <a:rPr lang="en-US" dirty="0"/>
                  <a:t>The algorithm is a graph reachability algorithm which takes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if FA has n states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58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4181382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2" name="标题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be regular languages</a:t>
                </a:r>
              </a:p>
              <a:p>
                <a:r>
                  <a:rPr lang="en-US" dirty="0"/>
                  <a:t>Convert them to DFAs</a:t>
                </a:r>
              </a:p>
              <a:p>
                <a:r>
                  <a:rPr lang="en-US" dirty="0"/>
                  <a:t>Simplify both DFAs</a:t>
                </a:r>
              </a:p>
              <a:p>
                <a:r>
                  <a:rPr lang="en-US" dirty="0"/>
                  <a:t>If the two DFAs are congruent,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59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5688313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2" name="标题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be regular languages</a:t>
                </a:r>
              </a:p>
              <a:p>
                <a:r>
                  <a:rPr lang="en-US" dirty="0"/>
                  <a:t>Convert them to DFAs</a:t>
                </a:r>
              </a:p>
              <a:p>
                <a:r>
                  <a:rPr lang="en-US" dirty="0"/>
                  <a:t>Put the two DFAs together (has two start states)</a:t>
                </a:r>
              </a:p>
              <a:p>
                <a:r>
                  <a:rPr lang="en-US" dirty="0"/>
                  <a:t>Use TF-algorithm to determine if their start states are equivalent</a:t>
                </a:r>
              </a:p>
              <a:p>
                <a:r>
                  <a:rPr lang="en-US" dirty="0"/>
                  <a:t>If their start states are equivalent,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60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62516560"/>
      </p:ext>
    </p:extLst>
  </p:cSld>
  <p:clrMapOvr>
    <a:masterClrMapping/>
  </p:clrMapOvr>
</p:sld>
</file>

<file path=ppt/theme/theme1.xml><?xml version="1.0" encoding="utf-8"?>
<a:theme xmlns:a="http://schemas.openxmlformats.org/drawingml/2006/main" name="切片">
  <a:themeElements>
    <a:clrScheme name="气流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切片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切片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12872</TotalTime>
  <Words>3380</Words>
  <Application>Microsoft Office PowerPoint</Application>
  <PresentationFormat>全屏显示(4:3)</PresentationFormat>
  <Paragraphs>566</Paragraphs>
  <Slides>60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60</vt:i4>
      </vt:variant>
    </vt:vector>
  </HeadingPairs>
  <TitlesOfParts>
    <vt:vector size="68" baseType="lpstr">
      <vt:lpstr>宋体</vt:lpstr>
      <vt:lpstr>微软雅黑</vt:lpstr>
      <vt:lpstr>幼圆</vt:lpstr>
      <vt:lpstr>Calibri</vt:lpstr>
      <vt:lpstr>Cambria Math</vt:lpstr>
      <vt:lpstr>Century Gothic</vt:lpstr>
      <vt:lpstr>Wingdings 3</vt:lpstr>
      <vt:lpstr>切片</vt:lpstr>
      <vt:lpstr>形式语言与自动机理论  S2-3 正则语言 </vt:lpstr>
      <vt:lpstr>正则语言</vt:lpstr>
      <vt:lpstr>Example</vt:lpstr>
      <vt:lpstr>有限自动机和正则表达式等价</vt:lpstr>
      <vt:lpstr>From RE to ϵ-NFA</vt:lpstr>
      <vt:lpstr>Example</vt:lpstr>
      <vt:lpstr>From RE to DFA</vt:lpstr>
      <vt:lpstr>From FA to RE</vt:lpstr>
      <vt:lpstr>State elimination technique</vt:lpstr>
      <vt:lpstr>Elimination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课后作业</vt:lpstr>
      <vt:lpstr>有限自动机与正则文法</vt:lpstr>
      <vt:lpstr>有限自动机与正则文法等价性</vt:lpstr>
      <vt:lpstr>Example</vt:lpstr>
      <vt:lpstr>有限自动机与正则文法等价性</vt:lpstr>
      <vt:lpstr>Example</vt:lpstr>
      <vt:lpstr>如何判定一个语言是正则语言</vt:lpstr>
      <vt:lpstr>正则表达式性质</vt:lpstr>
      <vt:lpstr>正则表达式性质</vt:lpstr>
      <vt:lpstr>正则语言的封闭性</vt:lpstr>
      <vt:lpstr>封闭性证明 L_1∪L_2</vt:lpstr>
      <vt:lpstr>封闭性证明 L_1∩L_2</vt:lpstr>
      <vt:lpstr>Example</vt:lpstr>
      <vt:lpstr>封闭性证明 L ̅, L-M</vt:lpstr>
      <vt:lpstr>封闭性证明 L^R</vt:lpstr>
      <vt:lpstr>封闭性证明 L_1 L_2</vt:lpstr>
      <vt:lpstr>封闭性证明 L^∗</vt:lpstr>
      <vt:lpstr>封闭性证明 h(L)</vt:lpstr>
      <vt:lpstr>封闭性证明 h(L)</vt:lpstr>
      <vt:lpstr>封闭性证明 h^(-1) (L)</vt:lpstr>
      <vt:lpstr>封闭性证明 h^(-1) (L)</vt:lpstr>
      <vt:lpstr>使用泵引理证明一个语言不是正则语言</vt:lpstr>
      <vt:lpstr>Pumping lemma（泵引理）</vt:lpstr>
      <vt:lpstr>泵引理的证明</vt:lpstr>
      <vt:lpstr>Example</vt:lpstr>
      <vt:lpstr>课后作业</vt:lpstr>
      <vt:lpstr>Myhill–Nerode theorem</vt:lpstr>
      <vt:lpstr>Myhill–Nerode theorem</vt:lpstr>
      <vt:lpstr>Proof of Myhill–Nerode theorem</vt:lpstr>
      <vt:lpstr>Proof of Myhill–Nerode theorem</vt:lpstr>
      <vt:lpstr>Example</vt:lpstr>
      <vt:lpstr>有限自动机的最小化</vt:lpstr>
      <vt:lpstr>DFA最小化算法</vt:lpstr>
      <vt:lpstr>Example</vt:lpstr>
      <vt:lpstr>Example</vt:lpstr>
      <vt:lpstr>判定性问题</vt:lpstr>
      <vt:lpstr>正则语言中的判定性问题</vt:lpstr>
      <vt:lpstr>w∈L？</vt:lpstr>
      <vt:lpstr>L=∅?</vt:lpstr>
      <vt:lpstr>L_1=L_2?</vt:lpstr>
      <vt:lpstr>L_1=L_2?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qin li</dc:creator>
  <cp:lastModifiedBy>qin li</cp:lastModifiedBy>
  <cp:revision>529</cp:revision>
  <dcterms:created xsi:type="dcterms:W3CDTF">2017-02-02T01:49:40Z</dcterms:created>
  <dcterms:modified xsi:type="dcterms:W3CDTF">2022-03-29T09:51:56Z</dcterms:modified>
</cp:coreProperties>
</file>