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45"/>
  </p:notes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7" r:id="rId28"/>
    <p:sldId id="306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2020/5/25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858570" cy="3124201"/>
          </a:xfrm>
        </p:spPr>
        <p:txBody>
          <a:bodyPr>
            <a:normAutofit/>
          </a:bodyPr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S3-2 </a:t>
            </a:r>
            <a:r>
              <a:rPr lang="zh-CN" altLang="en-US" dirty="0"/>
              <a:t>上下文无关语言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上下文无关语言的性质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上下文无关文法的范式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上下文无关语言的封闭性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上下文无关语言的泵引理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上下文无关语言的判定性问题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787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上下文无关文法的范式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Chomsky Normal Form (CNF)</a:t>
                </a:r>
              </a:p>
              <a:p>
                <a:pPr lvl="1"/>
                <a:r>
                  <a:rPr lang="en-US" dirty="0"/>
                  <a:t>Every production is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Greibach</a:t>
                </a:r>
                <a:r>
                  <a:rPr lang="en-US" dirty="0"/>
                  <a:t> Normal Form (GNF)</a:t>
                </a:r>
              </a:p>
              <a:p>
                <a:pPr lvl="1"/>
                <a:r>
                  <a:rPr lang="en-US" dirty="0"/>
                  <a:t>Every production is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583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CFG</a:t>
            </a:r>
            <a:r>
              <a:rPr lang="zh-CN" altLang="en-US" dirty="0"/>
              <a:t>的化简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Eliminate useless symbols</a:t>
                </a:r>
              </a:p>
              <a:p>
                <a:pPr lvl="1"/>
                <a:r>
                  <a:rPr lang="en-US" dirty="0"/>
                  <a:t>that do not appear in any derivation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Eliminate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</a:t>
                </a:r>
              </a:p>
              <a:p>
                <a:pPr lvl="1"/>
                <a:r>
                  <a:rPr lang="en-US" dirty="0"/>
                  <a:t>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Eliminate unit productions</a:t>
                </a:r>
              </a:p>
              <a:p>
                <a:pPr lvl="1"/>
                <a:r>
                  <a:rPr lang="en-US" dirty="0"/>
                  <a:t>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663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Eliminate useless symbols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useful if there is a derivation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useful symbol is both generating and reachable</a:t>
                </a:r>
              </a:p>
              <a:p>
                <a:pPr lvl="1"/>
                <a:r>
                  <a:rPr lang="en-US" dirty="0"/>
                  <a:t>Generating: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for some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Reachable: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for some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Eliminate non-generating symbols</a:t>
                </a:r>
              </a:p>
              <a:p>
                <a:r>
                  <a:rPr lang="en-US" dirty="0"/>
                  <a:t>Eliminate non-reachable symbols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21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be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are generating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is not generating</a:t>
                </a:r>
              </a:p>
              <a:p>
                <a:r>
                  <a:rPr lang="en-US" dirty="0"/>
                  <a:t>Eliminate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by eliminate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only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are reachable</a:t>
                </a:r>
              </a:p>
              <a:p>
                <a:r>
                  <a:rPr lang="en-US" dirty="0"/>
                  <a:t>Eliminate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by eliminate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7649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CFG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)≠∅</m:t>
                    </m:r>
                  </m:oMath>
                </a14:m>
                <a:r>
                  <a:rPr lang="en-US" dirty="0"/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the grammar obtained by eliminating all non-generating symbols and then all non-reachable symbols</a:t>
                </a:r>
              </a:p>
              <a:p>
                <a:r>
                  <a:rPr lang="en-US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has no useless symbols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80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Computing generating symbols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and every symbol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Example: 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be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First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contains all and only generating symbols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1809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Computing reachable symbols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then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𝑎𝑙𝑙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𝑠𝑦𝑚𝑏𝑜𝑙𝑠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Example: 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be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First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contains all and only the reachable symbols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470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Eliminating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</a:t>
                </a: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596226"/>
              </a:xfrm>
            </p:spPr>
            <p:txBody>
              <a:bodyPr/>
              <a:lstStyle/>
              <a:p>
                <a:r>
                  <a:rPr lang="en-US" dirty="0"/>
                  <a:t>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 err="1"/>
                  <a:t>nullable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Computing </a:t>
                </a:r>
                <a:r>
                  <a:rPr lang="en-US" dirty="0" err="1"/>
                  <a:t>nullable</a:t>
                </a:r>
                <a:r>
                  <a:rPr lang="en-US" dirty="0"/>
                  <a:t> symbols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:br>
                  <a:rPr lang="en-US" dirty="0"/>
                </a:b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contains all and only the </a:t>
                </a:r>
                <a:r>
                  <a:rPr lang="en-US" dirty="0" err="1"/>
                  <a:t>nullable</a:t>
                </a:r>
                <a:r>
                  <a:rPr lang="en-US" dirty="0"/>
                  <a:t> symbols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be </a:t>
                </a:r>
                <a:r>
                  <a:rPr lang="en-US" dirty="0" err="1"/>
                  <a:t>nullable</a:t>
                </a:r>
                <a:endParaRPr lang="en-US" dirty="0"/>
              </a:p>
              <a:p>
                <a:pPr lvl="1"/>
                <a:r>
                  <a:rPr lang="en-US" dirty="0"/>
                  <a:t>Replace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𝐵𝐴𝐷</m:t>
                    </m:r>
                  </m:oMath>
                </a14:m>
                <a:r>
                  <a:rPr lang="en-US" dirty="0"/>
                  <a:t> with two productions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𝐵𝐴𝐷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𝐵𝐷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Delete all productions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596226"/>
              </a:xfrm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3318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𝑎𝐴𝐴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𝑏𝐵𝐵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Compute </a:t>
                </a:r>
                <a:r>
                  <a:rPr lang="en-US" dirty="0" err="1"/>
                  <a:t>nullable</a:t>
                </a:r>
                <a:r>
                  <a:rPr lang="en-US" dirty="0"/>
                  <a:t> symbols</a:t>
                </a:r>
              </a:p>
              <a:p>
                <a:pPr lvl="1"/>
                <a:r>
                  <a:rPr lang="en-US" dirty="0"/>
                  <a:t>First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Replace productions with </a:t>
                </a:r>
                <a:r>
                  <a:rPr lang="en-US" dirty="0" err="1"/>
                  <a:t>nullable</a:t>
                </a:r>
                <a:r>
                  <a:rPr lang="en-US" dirty="0"/>
                  <a:t>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𝑎𝐴𝐴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𝑏𝐵𝐵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Eliminate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𝑎𝐴𝐴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2480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CFG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obtained by eliminating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285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Unit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42900" y="1386788"/>
                <a:ext cx="8585200" cy="4596226"/>
              </a:xfrm>
            </p:spPr>
            <p:txBody>
              <a:bodyPr/>
              <a:lstStyle/>
              <a:p>
                <a:r>
                  <a:rPr lang="en-US" dirty="0"/>
                  <a:t>A unit production is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unit pair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using unit productions only</a:t>
                </a:r>
              </a:p>
              <a:p>
                <a:r>
                  <a:rPr lang="en-US" dirty="0"/>
                  <a:t>Compute unit pairs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then add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contains all and only unit pairs</a:t>
                </a:r>
              </a:p>
              <a:p>
                <a:r>
                  <a:rPr lang="en-US" dirty="0"/>
                  <a:t>Given a CFG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,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each unit pair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add all productions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not a unit production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1386788"/>
                <a:ext cx="8585200" cy="4596226"/>
              </a:xfrm>
              <a:blipFill rotWithShape="0">
                <a:blip r:embed="rId2"/>
                <a:stretch>
                  <a:fillRect l="-568" t="-1061" r="-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3579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16902" cy="459622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𝐼𝑎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get first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16902" cy="4596226"/>
              </a:xfrm>
              <a:blipFill rotWithShape="0">
                <a:blip r:embed="rId2"/>
                <a:stretch>
                  <a:fillRect l="-519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920148"/>
                  </p:ext>
                </p:extLst>
              </p:nvPr>
            </p:nvGraphicFramePr>
            <p:xfrm>
              <a:off x="1257299" y="2904482"/>
              <a:ext cx="6045200" cy="36328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19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25633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968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1062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Unit</a:t>
                          </a:r>
                          <a:r>
                            <a:rPr lang="en-US" sz="1400" baseline="0" dirty="0"/>
                            <a:t> pairs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productions added to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unit</a:t>
                          </a:r>
                          <a:r>
                            <a:rPr lang="en-US" sz="1400" baseline="0" dirty="0"/>
                            <a:t> production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𝐼𝑏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0|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𝐼𝑏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0|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𝐼𝑏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0|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091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𝐼𝑎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𝐼𝑏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0|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920148"/>
                  </p:ext>
                </p:extLst>
              </p:nvPr>
            </p:nvGraphicFramePr>
            <p:xfrm>
              <a:off x="1257299" y="2904482"/>
              <a:ext cx="6045200" cy="36328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1964"/>
                    <a:gridCol w="3256338"/>
                    <a:gridCol w="1696898"/>
                  </a:tblGrid>
                  <a:tr h="54106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Unit</a:t>
                          </a:r>
                          <a:r>
                            <a:rPr lang="en-US" sz="1400" baseline="0" dirty="0" smtClean="0"/>
                            <a:t> pairs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1124" r="-52897" b="-5764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unit</a:t>
                          </a:r>
                          <a:r>
                            <a:rPr lang="en-US" sz="1400" baseline="0" dirty="0" smtClean="0"/>
                            <a:t> production</a:t>
                          </a:r>
                          <a:endParaRPr lang="en-US" sz="1400" dirty="0"/>
                        </a:p>
                      </a:txBody>
                      <a:tcPr/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176471" r="-456983" b="-9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176471" r="-52897" b="-9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57194" t="-176471" r="-1799" b="-905882"/>
                          </a:stretch>
                        </a:blipFill>
                      </a:tcPr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276471" r="-456983" b="-8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276471" r="-52897" b="-8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57194" t="-276471" r="-1799" b="-805882"/>
                          </a:stretch>
                        </a:blipFill>
                      </a:tcPr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384000" r="-456983" b="-7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384000" r="-52897" b="-7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57194" t="-384000" r="-1799" b="-722000"/>
                          </a:stretch>
                        </a:blipFill>
                      </a:tcPr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474510" r="-456983" b="-6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474510" r="-52897" b="-6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574510" r="-456983" b="-5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574510" r="-52897" b="-5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57194" t="-574510" r="-1799" b="-507843"/>
                          </a:stretch>
                        </a:blipFill>
                      </a:tcPr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674510" r="-456983" b="-4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674510" r="-52897" b="-4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57194" t="-674510" r="-1799" b="-407843"/>
                          </a:stretch>
                        </a:blipFill>
                      </a:tcPr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774510" r="-456983" b="-3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774510" r="-52897" b="-307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892000" r="-456983" b="-21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892000" r="-52897" b="-21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57194" t="-892000" r="-1799" b="-214000"/>
                          </a:stretch>
                        </a:blipFill>
                      </a:tcPr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972549" r="-456983" b="-109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972549" r="-52897" b="-109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</a:tr>
                  <a:tr h="309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59" t="-1072549" r="-456983" b="-9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3645" t="-1072549" r="-52897" b="-9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97462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be CFG,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constructed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by eliminating unit productions,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684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 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safe order for simplifying a CFG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Eliminating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Eliminating unit productions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Eliminating useless symbols</a:t>
                </a:r>
              </a:p>
              <a:p>
                <a:r>
                  <a:rPr lang="en-US" dirty="0"/>
                  <a:t>Theorem: 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a CFG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)≠∅</m:t>
                    </m:r>
                  </m:oMath>
                </a14:m>
                <a:r>
                  <a:rPr lang="en-US" dirty="0"/>
                  <a:t>, then there is another CFG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that has no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-productions, unit productions and useless symbols such that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28" t="-1061" r="-2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6943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CFG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𝐸𝐷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𝐸𝐶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9136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Eliminating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-productions</a:t>
                </a:r>
              </a:p>
              <a:p>
                <a:pPr lvl="1"/>
                <a:r>
                  <a:rPr lang="en-US" b="0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Replace and eliminate </a:t>
                </a:r>
                <a:r>
                  <a:rPr lang="en-US" dirty="0" err="1"/>
                  <a:t>nullable</a:t>
                </a:r>
                <a:r>
                  <a:rPr lang="en-US" dirty="0"/>
                  <a:t>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𝐸𝐷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𝐸𝐶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4114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Eliminating unit productions</a:t>
                </a:r>
              </a:p>
              <a:p>
                <a:pPr lvl="1"/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Eliminate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𝐸𝐶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𝐸𝐷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𝐸𝐶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2657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Eliminating non-generating symbols</a:t>
                </a:r>
              </a:p>
              <a:p>
                <a:pPr lvl="1"/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={0,1,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Eliminate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𝐸𝐷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𝐸𝐷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3284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Eliminating non-reachable symbols</a:t>
                </a:r>
              </a:p>
              <a:p>
                <a:pPr lvl="1"/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All symbols are reachable</a:t>
                </a:r>
              </a:p>
              <a:p>
                <a:r>
                  <a:rPr lang="en-US" dirty="0"/>
                  <a:t>Remove all single production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get final CFG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𝐸𝐷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0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7663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CNF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CFG</a:t>
                </a:r>
              </a:p>
              <a:p>
                <a:r>
                  <a:rPr lang="en-US" dirty="0"/>
                  <a:t>Simplify the CFG</a:t>
                </a:r>
              </a:p>
              <a:p>
                <a:r>
                  <a:rPr lang="en-US" dirty="0"/>
                  <a:t>Arrange that all bodies of length 2 or more consists only of variables</a:t>
                </a:r>
              </a:p>
              <a:p>
                <a:pPr lvl="1"/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in a body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dirty="0"/>
                  <a:t>, replace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by a new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add production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Break bodies of length 3 or more into a cascade of two-variable-bodied productions</a:t>
                </a:r>
              </a:p>
              <a:p>
                <a:pPr lvl="1"/>
                <a:r>
                  <a:rPr lang="en-US" dirty="0"/>
                  <a:t>for each rule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add new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replace the rule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9351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CNF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2058381"/>
            <a:ext cx="8097838" cy="325400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7638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Convert the following CFG to CNF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𝐼𝑏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Step 1: already done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5375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3710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Step 2</a:t>
                </a:r>
              </a:p>
              <a:p>
                <a:pPr lvl="1"/>
                <a:r>
                  <a:rPr lang="en-US" dirty="0"/>
                  <a:t>Rules with length 2 or more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𝐼𝑏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Adding rules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→1,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→+,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→×,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→(,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Replacing rules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𝐸𝑃𝑇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𝑇𝑀𝐹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𝐿𝐸𝑅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𝑇𝑀𝐹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𝐿𝐸𝑅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𝐼𝑂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𝐿𝐸𝑅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𝐼𝑂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2"/>
                <a:endParaRPr lang="en-US" dirty="0"/>
              </a:p>
              <a:p>
                <a:pPr lvl="2"/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37100"/>
              </a:xfrm>
              <a:blipFill rotWithShape="0">
                <a:blip r:embed="rId2"/>
                <a:stretch>
                  <a:fillRect l="-301"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9798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Step 3</a:t>
                </a:r>
              </a:p>
              <a:p>
                <a:pPr lvl="1"/>
                <a:r>
                  <a:rPr lang="en-US" dirty="0"/>
                  <a:t>Rules with length 3 or more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𝐸𝑃𝑇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𝑇𝑀𝐹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𝐿𝐸𝑅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𝑇𝑀𝐹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𝐿𝐸𝑅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𝐿𝐸𝑅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Break them to small rules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𝐸𝑅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Replacing rules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9210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to CNF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Advantage:</a:t>
                </a:r>
              </a:p>
              <a:p>
                <a:pPr lvl="1"/>
                <a:r>
                  <a:rPr lang="en-US" dirty="0"/>
                  <a:t>Remove redundancy from grammar</a:t>
                </a:r>
              </a:p>
              <a:p>
                <a:pPr lvl="1"/>
                <a:r>
                  <a:rPr lang="en-US" dirty="0"/>
                  <a:t>Determine the equivalence of two CFLs by comparing the rules of their grammars</a:t>
                </a:r>
              </a:p>
              <a:p>
                <a:pPr lvl="1"/>
                <a:r>
                  <a:rPr lang="en-US" dirty="0"/>
                  <a:t>Make the parse tree of a string w to be a binary tree </a:t>
                </a:r>
              </a:p>
              <a:p>
                <a:pPr lvl="2"/>
                <a:r>
                  <a:rPr lang="en-US" dirty="0"/>
                  <a:t>so that the depth of the parse tree satisfies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956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Pumping lemma for CFL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prove that a language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not context-free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be a CFL. Then there exists a constant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such that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is any string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then we can write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𝑢𝑣𝑤𝑥𝑦</m:t>
                    </m:r>
                  </m:oMath>
                </a14:m>
                <a:r>
                  <a:rPr lang="en-US" dirty="0"/>
                  <a:t> where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𝑣𝑤𝑥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Two substrings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can be pumped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2084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we can find a CNF grammar G so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 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have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variables and choose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.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has length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By the property of CNF parse tree,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can be yielded by a parse tree with a path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choose the longest path in the parse tree yielding z, there must be at least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occurrence of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 r="-1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047" y="4725979"/>
            <a:ext cx="2886009" cy="176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60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As there are only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dirty="0"/>
                  <a:t> different variables in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dirty="0"/>
                  <a:t>, then there are at least two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where 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dirty="0"/>
                  <a:t>. We can divide the tree as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549" y="2983463"/>
            <a:ext cx="4138417" cy="312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02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CN" dirty="0"/>
                  <a:t>, then we can construct new parse trees from original tree.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Then we have proved the pumping lemma.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88" y="2568526"/>
            <a:ext cx="7345662" cy="199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45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Applications of pumping lemma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dirty="0"/>
                  <a:t>Determing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not a CFL</a:t>
                </a:r>
              </a:p>
              <a:p>
                <a:r>
                  <a:rPr lang="en-US" altLang="zh-CN" dirty="0"/>
                  <a:t>Suppose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was CFL. Then from the pumping lemma, there is 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such that for any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𝑢𝑣𝑤𝑥𝑦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satisfying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𝑣𝑤𝑥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altLang="zh-CN" dirty="0"/>
              </a:p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CN" dirty="0"/>
                  <a:t>. Then we know that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𝑣𝑤𝑥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cannot contain both 0 and 2, because they are separated by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numbers of 1, discuss the two cases: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𝑣𝑤𝑥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has no 2. Then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𝑣𝑥</m:t>
                    </m:r>
                  </m:oMath>
                </a14:m>
                <a:r>
                  <a:rPr lang="en-US" altLang="zh-CN" dirty="0"/>
                  <a:t> contains only 0 and 1 and at least one of them. According to pumping lemma,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𝑢𝑤𝑦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dirty="0"/>
                  <a:t>. But it is impossible since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has n number of 2 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𝑢𝑤</m:t>
                    </m:r>
                  </m:oMath>
                </a14:m>
                <a:r>
                  <a:rPr lang="en-US" altLang="zh-CN" dirty="0"/>
                  <a:t> has fewer 0 and 1.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Contradiction.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𝑣𝑤𝑥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has no 0. The proof is similar.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Contradiction.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857" r="-1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2955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CFL</a:t>
            </a:r>
            <a:r>
              <a:rPr lang="zh-CN" altLang="en-US" dirty="0"/>
              <a:t>的封闭性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Let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be CFLs, then the languages composed by the following operators are CFL</a:t>
                </a:r>
              </a:p>
              <a:p>
                <a:pPr lvl="1"/>
                <a:r>
                  <a:rPr lang="en-US" altLang="zh-CN" dirty="0"/>
                  <a:t>substitution: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union: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intersection: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 where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 is a RL</a:t>
                </a:r>
              </a:p>
              <a:p>
                <a:pPr lvl="1"/>
                <a:r>
                  <a:rPr lang="en-US" altLang="zh-CN" dirty="0"/>
                  <a:t>concatenation: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closure: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reverse: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lvl="1"/>
                <a:r>
                  <a:rPr lang="en-US" altLang="zh-CN" dirty="0"/>
                  <a:t>minus regular: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where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 is a RL</a:t>
                </a:r>
              </a:p>
              <a:p>
                <a:pPr lvl="1"/>
                <a:r>
                  <a:rPr lang="en-US" altLang="zh-CN" dirty="0"/>
                  <a:t>homomorphism: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7047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</a:t>
                </a:r>
                <a:r>
                  <a:rPr lang="en-US" b="0" dirty="0"/>
                  <a:t>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="0" dirty="0"/>
                  <a:t> be finite alphabets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is a mapping such that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language over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, define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20871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(1)={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=01</m:t>
                    </m:r>
                  </m:oMath>
                </a14:m>
                <a:r>
                  <a:rPr lang="en-US" dirty="0"/>
                  <a:t>, we have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≥1}∪{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we have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6504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Substitution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be a CFL over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a substitution,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CFL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.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CFL</a:t>
                </a:r>
              </a:p>
              <a:p>
                <a:r>
                  <a:rPr lang="en-US" dirty="0"/>
                  <a:t>Proof: </a:t>
                </a:r>
              </a:p>
              <a:p>
                <a:r>
                  <a:rPr lang="en-US" dirty="0"/>
                  <a:t>From the grammar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, we construct CFG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 </m:t>
                    </m:r>
                    <m:nary>
                      <m:naryPr>
                        <m:chr m:val="⋃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 ∪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914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97884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⇐)</m:t>
                    </m:r>
                  </m:oMath>
                </a14:m>
                <a:r>
                  <a:rPr lang="en-US" dirty="0"/>
                  <a:t>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That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Thus 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978843"/>
              </a:xfrm>
              <a:blipFill rotWithShape="0">
                <a:blip r:embed="rId2"/>
                <a:stretch>
                  <a:fillRect l="-527" r="-2032" b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126" y="3430323"/>
            <a:ext cx="3831851" cy="222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377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上下文无关语言的判定性问题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Given a CFL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determine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80398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=∅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CFG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determine whether the start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is generating.</a:t>
                </a:r>
              </a:p>
              <a:p>
                <a:r>
                  <a:rPr lang="en-US" dirty="0"/>
                  <a:t>Algorithm </a:t>
                </a:r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Inductive: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and every symbol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Complexity of the above algorithm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 r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622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CYK algorithm </a:t>
                </a:r>
              </a:p>
              <a:p>
                <a:r>
                  <a:rPr lang="en-US" dirty="0"/>
                  <a:t>Given a CNF grammar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. Construct a table as follows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 is the set of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075" y="3226626"/>
            <a:ext cx="2069148" cy="208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8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CYK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446479" cy="4596226"/>
              </a:xfrm>
            </p:spPr>
            <p:txBody>
              <a:bodyPr/>
              <a:lstStyle/>
              <a:p>
                <a:r>
                  <a:rPr lang="en-US" dirty="0"/>
                  <a:t>Computing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basis: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Inductive:  suppose we have computed all entries at row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.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 at row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Add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, if we find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dirty="0"/>
                  <a:t> 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  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446479" cy="4596226"/>
              </a:xfrm>
              <a:blipFill rotWithShape="0">
                <a:blip r:embed="rId2"/>
                <a:stretch>
                  <a:fillRect l="-505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19398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CNF grammar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Determine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𝑏𝑎𝑎𝑏𝑎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Fill the following table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389" y="3433396"/>
            <a:ext cx="2981325" cy="2781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389" y="3433396"/>
            <a:ext cx="2962275" cy="2809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1389" y="3433396"/>
            <a:ext cx="3714750" cy="2781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1389" y="3433396"/>
            <a:ext cx="3857625" cy="2781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1389" y="3449436"/>
            <a:ext cx="3857625" cy="28003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1389" y="3449436"/>
            <a:ext cx="3895725" cy="28194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1389" y="3458961"/>
            <a:ext cx="4171950" cy="28003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1389" y="3444673"/>
            <a:ext cx="46767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8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Undecidable Problems about CFLs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a given CFG G ambiguous?</a:t>
                </a:r>
              </a:p>
              <a:p>
                <a:r>
                  <a:rPr lang="en-US" dirty="0"/>
                  <a:t>Is a given CFL inherently ambiguous?</a:t>
                </a:r>
              </a:p>
              <a:p>
                <a:r>
                  <a:rPr lang="en-US" dirty="0"/>
                  <a:t>Is the intersection of two CFLs empty?</a:t>
                </a:r>
              </a:p>
              <a:p>
                <a:r>
                  <a:rPr lang="en-US" dirty="0"/>
                  <a:t>Are two CFLs the same?</a:t>
                </a:r>
              </a:p>
              <a:p>
                <a:r>
                  <a:rPr lang="en-US" dirty="0"/>
                  <a:t>Is a given CFL equal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4376792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16543</TotalTime>
  <Words>3044</Words>
  <Application>Microsoft Office PowerPoint</Application>
  <PresentationFormat>全屏显示(4:3)</PresentationFormat>
  <Paragraphs>382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1" baseType="lpstr">
      <vt:lpstr>宋体</vt:lpstr>
      <vt:lpstr>微软雅黑</vt:lpstr>
      <vt:lpstr>幼圆</vt:lpstr>
      <vt:lpstr>Calibri</vt:lpstr>
      <vt:lpstr>Cambria Math</vt:lpstr>
      <vt:lpstr>Century Gothic</vt:lpstr>
      <vt:lpstr>Wingdings 3</vt:lpstr>
      <vt:lpstr>切片</vt:lpstr>
      <vt:lpstr>形式语言与自动机理论  S3-2 上下文无关语言 </vt:lpstr>
      <vt:lpstr>上下文无关语言的性质</vt:lpstr>
      <vt:lpstr>上下文无关文法的范式</vt:lpstr>
      <vt:lpstr>CFG的化简</vt:lpstr>
      <vt:lpstr>Eliminate useless symbols</vt:lpstr>
      <vt:lpstr>Example</vt:lpstr>
      <vt:lpstr>Theorem</vt:lpstr>
      <vt:lpstr>Algorithm</vt:lpstr>
      <vt:lpstr>Algorithm</vt:lpstr>
      <vt:lpstr>Eliminating ϵ-productions</vt:lpstr>
      <vt:lpstr>Example</vt:lpstr>
      <vt:lpstr>Theorem</vt:lpstr>
      <vt:lpstr>Eliminating Unit Production</vt:lpstr>
      <vt:lpstr>Example</vt:lpstr>
      <vt:lpstr>Theorem</vt:lpstr>
      <vt:lpstr>Simplify CFG</vt:lpstr>
      <vt:lpstr>Example</vt:lpstr>
      <vt:lpstr>Example</vt:lpstr>
      <vt:lpstr>Example</vt:lpstr>
      <vt:lpstr>Example</vt:lpstr>
      <vt:lpstr>Example</vt:lpstr>
      <vt:lpstr>Convert to CNF</vt:lpstr>
      <vt:lpstr>Convert to CNF</vt:lpstr>
      <vt:lpstr>Example</vt:lpstr>
      <vt:lpstr>Example</vt:lpstr>
      <vt:lpstr>Example</vt:lpstr>
      <vt:lpstr>Convert to CNF</vt:lpstr>
      <vt:lpstr>Pumping lemma for CFL</vt:lpstr>
      <vt:lpstr>Proof</vt:lpstr>
      <vt:lpstr>Proof</vt:lpstr>
      <vt:lpstr>Proof</vt:lpstr>
      <vt:lpstr>Applications of pumping lemma</vt:lpstr>
      <vt:lpstr>CFL的封闭性</vt:lpstr>
      <vt:lpstr>Substitution</vt:lpstr>
      <vt:lpstr>Example</vt:lpstr>
      <vt:lpstr>Substitution Theorem</vt:lpstr>
      <vt:lpstr>Proof</vt:lpstr>
      <vt:lpstr>上下文无关语言的判定性问题</vt:lpstr>
      <vt:lpstr>L=∅ ?</vt:lpstr>
      <vt:lpstr>w∈L ?</vt:lpstr>
      <vt:lpstr>CYK algorithm</vt:lpstr>
      <vt:lpstr>Example</vt:lpstr>
      <vt:lpstr>Undecidable Problems about CFLs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qin li</cp:lastModifiedBy>
  <cp:revision>676</cp:revision>
  <dcterms:created xsi:type="dcterms:W3CDTF">2017-02-02T01:49:40Z</dcterms:created>
  <dcterms:modified xsi:type="dcterms:W3CDTF">2020-05-25T09:37:17Z</dcterms:modified>
</cp:coreProperties>
</file>