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9" r:id="rId2"/>
    <p:sldId id="280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4042"/>
            <a:ext cx="10131425" cy="80165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69739"/>
            <a:ext cx="10131425" cy="5269854"/>
          </a:xfrm>
        </p:spPr>
        <p:txBody>
          <a:bodyPr anchor="t" anchorCtr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9" Type="http://schemas.openxmlformats.org/officeDocument/2006/relationships/image" Target="../media/image176.png"/><Relationship Id="rId34" Type="http://schemas.openxmlformats.org/officeDocument/2006/relationships/image" Target="../media/image171.png"/><Relationship Id="rId42" Type="http://schemas.openxmlformats.org/officeDocument/2006/relationships/image" Target="../media/image179.png"/><Relationship Id="rId33" Type="http://schemas.openxmlformats.org/officeDocument/2006/relationships/image" Target="../media/image169.png"/><Relationship Id="rId38" Type="http://schemas.openxmlformats.org/officeDocument/2006/relationships/image" Target="../media/image175.png"/><Relationship Id="rId29" Type="http://schemas.openxmlformats.org/officeDocument/2006/relationships/image" Target="../media/image165.png"/><Relationship Id="rId41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32" Type="http://schemas.openxmlformats.org/officeDocument/2006/relationships/image" Target="../media/image168.png"/><Relationship Id="rId37" Type="http://schemas.openxmlformats.org/officeDocument/2006/relationships/image" Target="../media/image174.png"/><Relationship Id="rId40" Type="http://schemas.openxmlformats.org/officeDocument/2006/relationships/image" Target="../media/image177.png"/><Relationship Id="rId45" Type="http://schemas.openxmlformats.org/officeDocument/2006/relationships/image" Target="../media/image183.png"/><Relationship Id="rId28" Type="http://schemas.openxmlformats.org/officeDocument/2006/relationships/image" Target="../media/image164.png"/><Relationship Id="rId36" Type="http://schemas.openxmlformats.org/officeDocument/2006/relationships/image" Target="../media/image173.png"/><Relationship Id="rId31" Type="http://schemas.openxmlformats.org/officeDocument/2006/relationships/image" Target="../media/image167.png"/><Relationship Id="rId44" Type="http://schemas.openxmlformats.org/officeDocument/2006/relationships/image" Target="../media/image182.png"/><Relationship Id="rId30" Type="http://schemas.openxmlformats.org/officeDocument/2006/relationships/image" Target="../media/image166.png"/><Relationship Id="rId35" Type="http://schemas.openxmlformats.org/officeDocument/2006/relationships/image" Target="../media/image172.png"/><Relationship Id="rId43" Type="http://schemas.openxmlformats.org/officeDocument/2006/relationships/image" Target="../media/image18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9B43E2-3BCB-48C0-848B-2FEA71583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550CC2-F7C7-4657-80D7-5DC1B30E3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给出接受以下语言的</a:t>
            </a:r>
            <a:r>
              <a:rPr lang="en-US" altLang="zh-CN" dirty="0"/>
              <a:t>DFA</a:t>
            </a:r>
          </a:p>
          <a:p>
            <a:r>
              <a:rPr lang="zh-CN" altLang="en-US" dirty="0"/>
              <a:t>所有以</a:t>
            </a:r>
            <a:r>
              <a:rPr lang="en-US" altLang="zh-CN" dirty="0"/>
              <a:t>1</a:t>
            </a:r>
            <a:r>
              <a:rPr lang="zh-CN" altLang="en-US" dirty="0"/>
              <a:t>开头，能被</a:t>
            </a:r>
            <a:r>
              <a:rPr lang="en-US" altLang="zh-CN" dirty="0"/>
              <a:t>5</a:t>
            </a:r>
            <a:r>
              <a:rPr lang="zh-CN" altLang="en-US" dirty="0"/>
              <a:t>整除的二进制串，如</a:t>
            </a:r>
            <a:r>
              <a:rPr lang="en-US" altLang="zh-CN" dirty="0"/>
              <a:t>101, 1010, 1111</a:t>
            </a:r>
          </a:p>
          <a:p>
            <a:endParaRPr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144EF3A0-BFF7-412E-B365-76699FFC3A99}"/>
              </a:ext>
            </a:extLst>
          </p:cNvPr>
          <p:cNvGrpSpPr/>
          <p:nvPr/>
        </p:nvGrpSpPr>
        <p:grpSpPr>
          <a:xfrm>
            <a:off x="2996441" y="2640333"/>
            <a:ext cx="5510142" cy="3490758"/>
            <a:chOff x="1532615" y="2009618"/>
            <a:chExt cx="5510142" cy="34907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椭圆 4">
                  <a:extLst>
                    <a:ext uri="{FF2B5EF4-FFF2-40B4-BE49-F238E27FC236}">
                      <a16:creationId xmlns:a16="http://schemas.microsoft.com/office/drawing/2014/main" id="{EEDF972C-70CA-4F66-A5E3-DD141B31F2FA}"/>
                    </a:ext>
                  </a:extLst>
                </p:cNvPr>
                <p:cNvSpPr/>
                <p:nvPr/>
              </p:nvSpPr>
              <p:spPr>
                <a:xfrm>
                  <a:off x="3669536" y="441475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椭圆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9536" y="4414758"/>
                  <a:ext cx="510746" cy="510746"/>
                </a:xfrm>
                <a:prstGeom prst="ellipse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椭圆 5">
                  <a:extLst>
                    <a:ext uri="{FF2B5EF4-FFF2-40B4-BE49-F238E27FC236}">
                      <a16:creationId xmlns:a16="http://schemas.microsoft.com/office/drawing/2014/main" id="{A6B2A593-7621-49C8-9C34-E00448E361B5}"/>
                    </a:ext>
                  </a:extLst>
                </p:cNvPr>
                <p:cNvSpPr/>
                <p:nvPr/>
              </p:nvSpPr>
              <p:spPr>
                <a:xfrm>
                  <a:off x="3669536" y="3129139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椭圆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9536" y="3129139"/>
                  <a:ext cx="510746" cy="510746"/>
                </a:xfrm>
                <a:prstGeom prst="ellipse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4BE1C3A3-7AD5-4BA8-BD22-6B4A2C688291}"/>
                </a:ext>
              </a:extLst>
            </p:cNvPr>
            <p:cNvCxnSpPr>
              <a:endCxn id="17" idx="2"/>
            </p:cNvCxnSpPr>
            <p:nvPr/>
          </p:nvCxnSpPr>
          <p:spPr>
            <a:xfrm>
              <a:off x="2042984" y="3389180"/>
              <a:ext cx="384151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椭圆 7">
                  <a:extLst>
                    <a:ext uri="{FF2B5EF4-FFF2-40B4-BE49-F238E27FC236}">
                      <a16:creationId xmlns:a16="http://schemas.microsoft.com/office/drawing/2014/main" id="{F47D0842-3875-44B2-B9AD-A056A2990C45}"/>
                    </a:ext>
                  </a:extLst>
                </p:cNvPr>
                <p:cNvSpPr/>
                <p:nvPr/>
              </p:nvSpPr>
              <p:spPr>
                <a:xfrm>
                  <a:off x="4788090" y="312704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椭圆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8090" y="3127048"/>
                  <a:ext cx="510746" cy="510746"/>
                </a:xfrm>
                <a:prstGeom prst="ellipse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909BAD26-890A-4C19-B0E2-468263A347F7}"/>
                </a:ext>
              </a:extLst>
            </p:cNvPr>
            <p:cNvCxnSpPr>
              <a:stCxn id="17" idx="6"/>
              <a:endCxn id="6" idx="2"/>
            </p:cNvCxnSpPr>
            <p:nvPr/>
          </p:nvCxnSpPr>
          <p:spPr>
            <a:xfrm flipV="1">
              <a:off x="2937881" y="3384512"/>
              <a:ext cx="731655" cy="466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36AAEEE0-5A2D-412C-93A8-C63CA1A5B6E8}"/>
                </a:ext>
              </a:extLst>
            </p:cNvPr>
            <p:cNvCxnSpPr>
              <a:stCxn id="21" idx="3"/>
              <a:endCxn id="6" idx="7"/>
            </p:cNvCxnSpPr>
            <p:nvPr/>
          </p:nvCxnSpPr>
          <p:spPr>
            <a:xfrm flipH="1">
              <a:off x="4105485" y="2445567"/>
              <a:ext cx="736749" cy="75836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C06B40A1-5368-42DD-A7BA-CD89B6126F68}"/>
                </a:ext>
              </a:extLst>
            </p:cNvPr>
            <p:cNvCxnSpPr>
              <a:stCxn id="6" idx="6"/>
              <a:endCxn id="8" idx="2"/>
            </p:cNvCxnSpPr>
            <p:nvPr/>
          </p:nvCxnSpPr>
          <p:spPr>
            <a:xfrm flipV="1">
              <a:off x="4180282" y="3382421"/>
              <a:ext cx="607808" cy="209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24DBC3D9-4E16-4F93-9073-399626659011}"/>
                    </a:ext>
                  </a:extLst>
                </p:cNvPr>
                <p:cNvSpPr txBox="1"/>
                <p:nvPr/>
              </p:nvSpPr>
              <p:spPr>
                <a:xfrm>
                  <a:off x="3103997" y="288905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3997" y="2889056"/>
                  <a:ext cx="377026" cy="369332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A99C76DD-3E3E-45DD-9D30-4C98D539E5B5}"/>
                    </a:ext>
                  </a:extLst>
                </p:cNvPr>
                <p:cNvSpPr txBox="1"/>
                <p:nvPr/>
              </p:nvSpPr>
              <p:spPr>
                <a:xfrm>
                  <a:off x="2316692" y="3792971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6692" y="3792971"/>
                  <a:ext cx="377026" cy="369332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5192829-920D-407A-AB01-242459C5924F}"/>
                </a:ext>
              </a:extLst>
            </p:cNvPr>
            <p:cNvSpPr txBox="1"/>
            <p:nvPr/>
          </p:nvSpPr>
          <p:spPr>
            <a:xfrm>
              <a:off x="1532615" y="3023500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6AEED87-058C-4FEF-A0C8-2025E5BDCD58}"/>
                </a:ext>
              </a:extLst>
            </p:cNvPr>
            <p:cNvSpPr/>
            <p:nvPr/>
          </p:nvSpPr>
          <p:spPr>
            <a:xfrm>
              <a:off x="3715381" y="4454283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AA110A8B-AE5C-44E3-B773-336F70F3BD18}"/>
                    </a:ext>
                  </a:extLst>
                </p:cNvPr>
                <p:cNvSpPr txBox="1"/>
                <p:nvPr/>
              </p:nvSpPr>
              <p:spPr>
                <a:xfrm>
                  <a:off x="4010236" y="2372371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0236" y="2372371"/>
                  <a:ext cx="377026" cy="369332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16178FCB-27DC-4495-A0AD-7B7104992AA0}"/>
                </a:ext>
              </a:extLst>
            </p:cNvPr>
            <p:cNvSpPr/>
            <p:nvPr/>
          </p:nvSpPr>
          <p:spPr>
            <a:xfrm>
              <a:off x="2427135" y="3133807"/>
              <a:ext cx="510746" cy="51074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6BC10BC9-3FE0-423B-B457-A4D8E006D86C}"/>
                </a:ext>
              </a:extLst>
            </p:cNvPr>
            <p:cNvCxnSpPr>
              <a:stCxn id="5" idx="0"/>
              <a:endCxn id="6" idx="4"/>
            </p:cNvCxnSpPr>
            <p:nvPr/>
          </p:nvCxnSpPr>
          <p:spPr>
            <a:xfrm flipV="1">
              <a:off x="3924909" y="3639885"/>
              <a:ext cx="0" cy="774873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DDA8BD13-892F-434F-97E0-8E9C27754B1E}"/>
                </a:ext>
              </a:extLst>
            </p:cNvPr>
            <p:cNvSpPr/>
            <p:nvPr/>
          </p:nvSpPr>
          <p:spPr>
            <a:xfrm>
              <a:off x="2420689" y="4389534"/>
              <a:ext cx="510746" cy="51074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61C1051E-7001-4BDA-BA7C-B5BB34642DAE}"/>
                </a:ext>
              </a:extLst>
            </p:cNvPr>
            <p:cNvCxnSpPr>
              <a:stCxn id="17" idx="4"/>
              <a:endCxn id="19" idx="0"/>
            </p:cNvCxnSpPr>
            <p:nvPr/>
          </p:nvCxnSpPr>
          <p:spPr>
            <a:xfrm flipH="1">
              <a:off x="2676062" y="3644553"/>
              <a:ext cx="6446" cy="74498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24563D0A-94A1-4026-A33B-2B819C8A63FE}"/>
                    </a:ext>
                  </a:extLst>
                </p:cNvPr>
                <p:cNvSpPr/>
                <p:nvPr/>
              </p:nvSpPr>
              <p:spPr>
                <a:xfrm>
                  <a:off x="4767437" y="200961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椭圆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67437" y="2009618"/>
                  <a:ext cx="510746" cy="510746"/>
                </a:xfrm>
                <a:prstGeom prst="ellipse">
                  <a:avLst/>
                </a:prstGeom>
                <a:blipFill rotWithShape="0"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id="{E6050C62-1E6E-42D3-97FD-D2119EE4B4E8}"/>
                    </a:ext>
                  </a:extLst>
                </p:cNvPr>
                <p:cNvSpPr/>
                <p:nvPr/>
              </p:nvSpPr>
              <p:spPr>
                <a:xfrm>
                  <a:off x="5986084" y="312704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0" name="椭圆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084" y="3127048"/>
                  <a:ext cx="510746" cy="510746"/>
                </a:xfrm>
                <a:prstGeom prst="ellipse">
                  <a:avLst/>
                </a:prstGeom>
                <a:blipFill rotWithShape="0">
                  <a:blip r:embed="rId3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042C0806-C798-4EA6-A6B3-C55362DDC350}"/>
                </a:ext>
              </a:extLst>
            </p:cNvPr>
            <p:cNvCxnSpPr>
              <a:stCxn id="6" idx="0"/>
              <a:endCxn id="21" idx="2"/>
            </p:cNvCxnSpPr>
            <p:nvPr/>
          </p:nvCxnSpPr>
          <p:spPr>
            <a:xfrm flipV="1">
              <a:off x="3924909" y="2264991"/>
              <a:ext cx="842528" cy="86414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D6E4D5C0-815A-4EFF-B7EA-D2604F0D8CF5}"/>
                    </a:ext>
                  </a:extLst>
                </p:cNvPr>
                <p:cNvSpPr txBox="1"/>
                <p:nvPr/>
              </p:nvSpPr>
              <p:spPr>
                <a:xfrm>
                  <a:off x="5002157" y="2612540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8" name="文本框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02157" y="2612540"/>
                  <a:ext cx="377026" cy="369332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7A449008-64E2-48A0-8122-7C808454C891}"/>
                    </a:ext>
                  </a:extLst>
                </p:cNvPr>
                <p:cNvSpPr txBox="1"/>
                <p:nvPr/>
              </p:nvSpPr>
              <p:spPr>
                <a:xfrm>
                  <a:off x="5453947" y="3023500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1" name="文本框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3947" y="3023500"/>
                  <a:ext cx="377026" cy="369332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87D7BBB5-450B-443F-B54B-F82BA98BEF48}"/>
                </a:ext>
              </a:extLst>
            </p:cNvPr>
            <p:cNvCxnSpPr>
              <a:stCxn id="21" idx="4"/>
              <a:endCxn id="8" idx="0"/>
            </p:cNvCxnSpPr>
            <p:nvPr/>
          </p:nvCxnSpPr>
          <p:spPr>
            <a:xfrm>
              <a:off x="5022810" y="2520364"/>
              <a:ext cx="20653" cy="606684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A927C374-DA4F-4B3A-AF45-F22076AC508A}"/>
                    </a:ext>
                  </a:extLst>
                </p:cNvPr>
                <p:cNvSpPr txBox="1"/>
                <p:nvPr/>
              </p:nvSpPr>
              <p:spPr>
                <a:xfrm>
                  <a:off x="5755661" y="2444043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文本框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5661" y="2444043"/>
                  <a:ext cx="377026" cy="369332"/>
                </a:xfrm>
                <a:prstGeom prst="rect">
                  <a:avLst/>
                </a:prstGeom>
                <a:blipFill rotWithShape="0">
                  <a:blip r:embed="rId3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B572B39C-98E1-44A0-A4C5-4AC7AA421755}"/>
                    </a:ext>
                  </a:extLst>
                </p:cNvPr>
                <p:cNvSpPr txBox="1"/>
                <p:nvPr/>
              </p:nvSpPr>
              <p:spPr>
                <a:xfrm>
                  <a:off x="4371946" y="2738044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0" name="文本框 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1946" y="2738044"/>
                  <a:ext cx="377026" cy="369332"/>
                </a:xfrm>
                <a:prstGeom prst="rect">
                  <a:avLst/>
                </a:prstGeom>
                <a:blipFill rotWithShape="0">
                  <a:blip r:embed="rId3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F8FE57EC-E26E-4F04-B35A-EFD4031864F5}"/>
                </a:ext>
              </a:extLst>
            </p:cNvPr>
            <p:cNvCxnSpPr>
              <a:stCxn id="8" idx="6"/>
              <a:endCxn id="22" idx="2"/>
            </p:cNvCxnSpPr>
            <p:nvPr/>
          </p:nvCxnSpPr>
          <p:spPr>
            <a:xfrm>
              <a:off x="5298836" y="3382421"/>
              <a:ext cx="687248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4AA2F82C-CD77-4025-A3FA-57B2A6412B58}"/>
                </a:ext>
              </a:extLst>
            </p:cNvPr>
            <p:cNvCxnSpPr>
              <a:stCxn id="22" idx="0"/>
              <a:endCxn id="21" idx="6"/>
            </p:cNvCxnSpPr>
            <p:nvPr/>
          </p:nvCxnSpPr>
          <p:spPr>
            <a:xfrm flipH="1" flipV="1">
              <a:off x="5278183" y="2264991"/>
              <a:ext cx="963274" cy="86205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745E8004-D081-4274-B01E-C4A31F29DBAD}"/>
                    </a:ext>
                  </a:extLst>
                </p:cNvPr>
                <p:cNvSpPr txBox="1"/>
                <p:nvPr/>
              </p:nvSpPr>
              <p:spPr>
                <a:xfrm>
                  <a:off x="4333509" y="3380785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2" name="文本框 1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3509" y="3380785"/>
                  <a:ext cx="377026" cy="369332"/>
                </a:xfrm>
                <a:prstGeom prst="rect">
                  <a:avLst/>
                </a:prstGeom>
                <a:blipFill rotWithShape="0">
                  <a:blip r:embed="rId4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777C0D42-D747-48C5-B4C3-AFD78AF6306F}"/>
                    </a:ext>
                  </a:extLst>
                </p:cNvPr>
                <p:cNvSpPr txBox="1"/>
                <p:nvPr/>
              </p:nvSpPr>
              <p:spPr>
                <a:xfrm>
                  <a:off x="3544960" y="3832377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3" name="文本框 1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4960" y="3832377"/>
                  <a:ext cx="377026" cy="369332"/>
                </a:xfrm>
                <a:prstGeom prst="rect">
                  <a:avLst/>
                </a:prstGeom>
                <a:blipFill rotWithShape="0">
                  <a:blip r:embed="rId4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曲线连接符 113">
              <a:extLst>
                <a:ext uri="{FF2B5EF4-FFF2-40B4-BE49-F238E27FC236}">
                  <a16:creationId xmlns:a16="http://schemas.microsoft.com/office/drawing/2014/main" id="{11106183-5139-4981-8E42-A50AF1A9FC1E}"/>
                </a:ext>
              </a:extLst>
            </p:cNvPr>
            <p:cNvCxnSpPr>
              <a:stCxn id="5" idx="4"/>
              <a:endCxn id="5" idx="2"/>
            </p:cNvCxnSpPr>
            <p:nvPr/>
          </p:nvCxnSpPr>
          <p:spPr>
            <a:xfrm rot="5400000" flipH="1">
              <a:off x="3669536" y="4670132"/>
              <a:ext cx="255373" cy="255373"/>
            </a:xfrm>
            <a:prstGeom prst="curvedConnector4">
              <a:avLst>
                <a:gd name="adj1" fmla="val -89516"/>
                <a:gd name="adj2" fmla="val 189516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EE68CA99-C652-4DC7-9B03-0E8E0D638AD3}"/>
                    </a:ext>
                  </a:extLst>
                </p:cNvPr>
                <p:cNvSpPr txBox="1"/>
                <p:nvPr/>
              </p:nvSpPr>
              <p:spPr>
                <a:xfrm>
                  <a:off x="3420196" y="5131044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7" name="文本框 1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0196" y="5131044"/>
                  <a:ext cx="377026" cy="369332"/>
                </a:xfrm>
                <a:prstGeom prst="rect">
                  <a:avLst/>
                </a:prstGeom>
                <a:blipFill rotWithShape="0">
                  <a:blip r:embed="rId4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曲线连接符 117">
              <a:extLst>
                <a:ext uri="{FF2B5EF4-FFF2-40B4-BE49-F238E27FC236}">
                  <a16:creationId xmlns:a16="http://schemas.microsoft.com/office/drawing/2014/main" id="{BE200064-61A4-4CFE-BF26-63797841E0D9}"/>
                </a:ext>
              </a:extLst>
            </p:cNvPr>
            <p:cNvCxnSpPr>
              <a:stCxn id="19" idx="4"/>
              <a:endCxn id="19" idx="2"/>
            </p:cNvCxnSpPr>
            <p:nvPr/>
          </p:nvCxnSpPr>
          <p:spPr>
            <a:xfrm rot="5400000" flipH="1">
              <a:off x="2420689" y="4644908"/>
              <a:ext cx="255373" cy="255373"/>
            </a:xfrm>
            <a:prstGeom prst="curvedConnector4">
              <a:avLst>
                <a:gd name="adj1" fmla="val -89516"/>
                <a:gd name="adj2" fmla="val 189516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4E0C055D-E49E-4497-8AB9-1E97C1C7F915}"/>
                    </a:ext>
                  </a:extLst>
                </p:cNvPr>
                <p:cNvSpPr txBox="1"/>
                <p:nvPr/>
              </p:nvSpPr>
              <p:spPr>
                <a:xfrm>
                  <a:off x="2097066" y="5127511"/>
                  <a:ext cx="5533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1" name="文本框 1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7066" y="5127511"/>
                  <a:ext cx="553357" cy="369332"/>
                </a:xfrm>
                <a:prstGeom prst="rect">
                  <a:avLst/>
                </a:prstGeom>
                <a:blipFill rotWithShape="0">
                  <a:blip r:embed="rId4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AF03E4B4-20A7-4E53-A90D-0AB2496510F8}"/>
                </a:ext>
              </a:extLst>
            </p:cNvPr>
            <p:cNvCxnSpPr>
              <a:stCxn id="8" idx="4"/>
              <a:endCxn id="5" idx="7"/>
            </p:cNvCxnSpPr>
            <p:nvPr/>
          </p:nvCxnSpPr>
          <p:spPr>
            <a:xfrm flipH="1">
              <a:off x="4105485" y="3637794"/>
              <a:ext cx="937978" cy="85176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A3D92AAD-B1D5-4B48-A180-476AB5053B09}"/>
                    </a:ext>
                  </a:extLst>
                </p:cNvPr>
                <p:cNvSpPr txBox="1"/>
                <p:nvPr/>
              </p:nvSpPr>
              <p:spPr>
                <a:xfrm>
                  <a:off x="4213532" y="3832187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6" name="文本框 1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3532" y="3832187"/>
                  <a:ext cx="377026" cy="369332"/>
                </a:xfrm>
                <a:prstGeom prst="rect">
                  <a:avLst/>
                </a:prstGeom>
                <a:blipFill rotWithShape="0">
                  <a:blip r:embed="rId4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623D0719-049A-4791-B5B9-2D183CB25C6D}"/>
                    </a:ext>
                  </a:extLst>
                </p:cNvPr>
                <p:cNvSpPr txBox="1"/>
                <p:nvPr/>
              </p:nvSpPr>
              <p:spPr>
                <a:xfrm>
                  <a:off x="6665731" y="3510107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2" name="文本框 1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65731" y="3510107"/>
                  <a:ext cx="377026" cy="369332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曲线连接符 132">
              <a:extLst>
                <a:ext uri="{FF2B5EF4-FFF2-40B4-BE49-F238E27FC236}">
                  <a16:creationId xmlns:a16="http://schemas.microsoft.com/office/drawing/2014/main" id="{94D128D4-A568-402B-AF3C-7F17E8E4FD21}"/>
                </a:ext>
              </a:extLst>
            </p:cNvPr>
            <p:cNvCxnSpPr>
              <a:stCxn id="22" idx="4"/>
              <a:endCxn id="22" idx="6"/>
            </p:cNvCxnSpPr>
            <p:nvPr/>
          </p:nvCxnSpPr>
          <p:spPr>
            <a:xfrm rot="5400000" flipH="1" flipV="1">
              <a:off x="6241456" y="3382421"/>
              <a:ext cx="255373" cy="255373"/>
            </a:xfrm>
            <a:prstGeom prst="curvedConnector4">
              <a:avLst>
                <a:gd name="adj1" fmla="val -89516"/>
                <a:gd name="adj2" fmla="val 189516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C9CDC790-2D6F-4756-B1F8-3AD26AF56478}"/>
              </a:ext>
            </a:extLst>
          </p:cNvPr>
          <p:cNvSpPr txBox="1"/>
          <p:nvPr/>
        </p:nvSpPr>
        <p:spPr>
          <a:xfrm>
            <a:off x="3086327" y="6156638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状态</a:t>
            </a:r>
            <a:r>
              <a:rPr lang="en-US" altLang="zh-CN" dirty="0"/>
              <a:t>D</a:t>
            </a:r>
            <a:r>
              <a:rPr lang="zh-CN" altLang="en-US" dirty="0"/>
              <a:t>可不写</a:t>
            </a:r>
          </a:p>
        </p:txBody>
      </p:sp>
    </p:spTree>
    <p:extLst>
      <p:ext uri="{BB962C8B-B14F-4D97-AF65-F5344CB8AC3E}">
        <p14:creationId xmlns:p14="http://schemas.microsoft.com/office/powerpoint/2010/main" val="4101104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6C667E-20EE-40DB-8C62-06C497141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解题思路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6DAD6F-237E-48EF-84DF-26527DB17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</a:t>
            </a:r>
            <a:r>
              <a:rPr lang="zh-CN" altLang="en-US" dirty="0"/>
              <a:t>到</a:t>
            </a:r>
            <a:r>
              <a:rPr lang="en-US" altLang="zh-CN" dirty="0"/>
              <a:t>q1</a:t>
            </a:r>
            <a:r>
              <a:rPr lang="zh-CN" altLang="en-US" dirty="0"/>
              <a:t>主要实现以</a:t>
            </a:r>
            <a:r>
              <a:rPr lang="en-US" altLang="zh-CN" dirty="0"/>
              <a:t>1</a:t>
            </a:r>
            <a:r>
              <a:rPr lang="zh-CN" altLang="en-US" dirty="0"/>
              <a:t>开头</a:t>
            </a:r>
            <a:endParaRPr lang="en-US" altLang="zh-CN" dirty="0"/>
          </a:p>
          <a:p>
            <a:r>
              <a:rPr lang="en-US" altLang="zh-CN" dirty="0"/>
              <a:t>q0: </a:t>
            </a:r>
            <a:r>
              <a:rPr lang="zh-CN" altLang="en-US" dirty="0"/>
              <a:t>被</a:t>
            </a:r>
            <a:r>
              <a:rPr lang="en-US" altLang="zh-CN" dirty="0"/>
              <a:t>5</a:t>
            </a:r>
            <a:r>
              <a:rPr lang="zh-CN" altLang="en-US" dirty="0"/>
              <a:t>整除的二进制串  接受状态</a:t>
            </a:r>
            <a:endParaRPr lang="en-US" altLang="zh-CN" dirty="0"/>
          </a:p>
          <a:p>
            <a:r>
              <a:rPr lang="en-US" altLang="zh-CN" dirty="0"/>
              <a:t>q1: </a:t>
            </a:r>
            <a:r>
              <a:rPr lang="zh-CN" altLang="en-US" dirty="0"/>
              <a:t>被</a:t>
            </a:r>
            <a:r>
              <a:rPr lang="en-US" altLang="zh-CN" dirty="0"/>
              <a:t>5</a:t>
            </a:r>
            <a:r>
              <a:rPr lang="zh-CN" altLang="en-US" dirty="0"/>
              <a:t>除余</a:t>
            </a:r>
            <a:r>
              <a:rPr lang="en-US" altLang="zh-CN" dirty="0"/>
              <a:t>1</a:t>
            </a:r>
            <a:r>
              <a:rPr lang="zh-CN" altLang="en-US" dirty="0"/>
              <a:t>的二进制串 </a:t>
            </a:r>
            <a:endParaRPr lang="en-US" altLang="zh-CN" dirty="0"/>
          </a:p>
          <a:p>
            <a:r>
              <a:rPr lang="en-US" altLang="zh-CN" dirty="0"/>
              <a:t>q2: </a:t>
            </a:r>
            <a:r>
              <a:rPr lang="zh-CN" altLang="en-US" dirty="0"/>
              <a:t>被</a:t>
            </a:r>
            <a:r>
              <a:rPr lang="en-US" altLang="zh-CN" dirty="0"/>
              <a:t>5</a:t>
            </a:r>
            <a:r>
              <a:rPr lang="zh-CN" altLang="en-US" dirty="0"/>
              <a:t>除余</a:t>
            </a:r>
            <a:r>
              <a:rPr lang="en-US" altLang="zh-CN" dirty="0"/>
              <a:t>2</a:t>
            </a:r>
            <a:r>
              <a:rPr lang="zh-CN" altLang="en-US" dirty="0"/>
              <a:t>的二进制串 </a:t>
            </a:r>
          </a:p>
          <a:p>
            <a:r>
              <a:rPr lang="en-US" altLang="zh-CN" dirty="0"/>
              <a:t>q3: </a:t>
            </a:r>
            <a:r>
              <a:rPr lang="zh-CN" altLang="en-US" dirty="0"/>
              <a:t>被</a:t>
            </a:r>
            <a:r>
              <a:rPr lang="en-US" altLang="zh-CN" dirty="0"/>
              <a:t>5</a:t>
            </a:r>
            <a:r>
              <a:rPr lang="zh-CN" altLang="en-US" dirty="0"/>
              <a:t>除余</a:t>
            </a:r>
            <a:r>
              <a:rPr lang="en-US" altLang="zh-CN" dirty="0"/>
              <a:t>3</a:t>
            </a:r>
            <a:r>
              <a:rPr lang="zh-CN" altLang="en-US" dirty="0"/>
              <a:t>的二进制串 </a:t>
            </a:r>
          </a:p>
          <a:p>
            <a:r>
              <a:rPr lang="en-US" altLang="zh-CN" dirty="0"/>
              <a:t>q4: </a:t>
            </a:r>
            <a:r>
              <a:rPr lang="zh-CN" altLang="en-US" dirty="0"/>
              <a:t>被</a:t>
            </a:r>
            <a:r>
              <a:rPr lang="en-US" altLang="zh-CN" dirty="0"/>
              <a:t>5</a:t>
            </a:r>
            <a:r>
              <a:rPr lang="zh-CN" altLang="en-US" dirty="0"/>
              <a:t>除余</a:t>
            </a:r>
            <a:r>
              <a:rPr lang="en-US" altLang="zh-CN" dirty="0"/>
              <a:t>4</a:t>
            </a:r>
            <a:r>
              <a:rPr lang="zh-CN" altLang="en-US" dirty="0"/>
              <a:t>的二进制串</a:t>
            </a:r>
            <a:endParaRPr lang="en-US" altLang="zh-CN" dirty="0"/>
          </a:p>
          <a:p>
            <a:r>
              <a:rPr lang="zh-CN" altLang="en-US" dirty="0"/>
              <a:t>状态迁移规则（</a:t>
            </a:r>
            <a:r>
              <a:rPr lang="en-US" altLang="zh-CN" dirty="0"/>
              <a:t>x</a:t>
            </a:r>
            <a:r>
              <a:rPr lang="zh-CN" altLang="en-US" dirty="0"/>
              <a:t>表示已读串的十进制值，</a:t>
            </a:r>
            <a:r>
              <a:rPr lang="en-US" altLang="zh-CN" dirty="0"/>
              <a:t>y</a:t>
            </a:r>
            <a:r>
              <a:rPr lang="zh-CN" altLang="en-US" dirty="0"/>
              <a:t>表示读取新输入字符后的值）</a:t>
            </a:r>
            <a:endParaRPr lang="en-US" altLang="zh-CN" dirty="0"/>
          </a:p>
          <a:p>
            <a:pPr lvl="1"/>
            <a:r>
              <a:rPr lang="zh-CN" altLang="en-US" dirty="0"/>
              <a:t>输入</a:t>
            </a:r>
            <a:r>
              <a:rPr lang="en-US" altLang="zh-CN" dirty="0"/>
              <a:t>0</a:t>
            </a:r>
            <a:r>
              <a:rPr lang="zh-CN" altLang="en-US" dirty="0"/>
              <a:t>， </a:t>
            </a:r>
            <a:r>
              <a:rPr lang="en-US" altLang="zh-CN" dirty="0"/>
              <a:t>y=x*2</a:t>
            </a:r>
          </a:p>
          <a:p>
            <a:pPr lvl="1"/>
            <a:r>
              <a:rPr lang="zh-CN" altLang="en-US" dirty="0"/>
              <a:t>输入</a:t>
            </a:r>
            <a:r>
              <a:rPr lang="en-US" altLang="zh-CN" dirty="0"/>
              <a:t>1</a:t>
            </a:r>
            <a:r>
              <a:rPr lang="zh-CN" altLang="en-US" dirty="0"/>
              <a:t>，</a:t>
            </a:r>
            <a:r>
              <a:rPr lang="en-US" altLang="zh-CN" dirty="0"/>
              <a:t>y=x*2+1</a:t>
            </a:r>
            <a:endParaRPr lang="zh-CN" altLang="en-US" dirty="0"/>
          </a:p>
          <a:p>
            <a:pPr lvl="1"/>
            <a:r>
              <a:rPr lang="zh-CN" altLang="en-US" dirty="0"/>
              <a:t>确定</a:t>
            </a:r>
            <a:r>
              <a:rPr lang="en-US" altLang="zh-CN" dirty="0"/>
              <a:t>y</a:t>
            </a:r>
            <a:r>
              <a:rPr lang="zh-CN" altLang="en-US" dirty="0"/>
              <a:t>所属状态</a:t>
            </a:r>
            <a:endParaRPr lang="en-US" altLang="zh-CN" dirty="0"/>
          </a:p>
          <a:p>
            <a:r>
              <a:rPr lang="zh-CN" altLang="en-US" dirty="0"/>
              <a:t>完成</a:t>
            </a:r>
          </a:p>
        </p:txBody>
      </p:sp>
    </p:spTree>
    <p:extLst>
      <p:ext uri="{BB962C8B-B14F-4D97-AF65-F5344CB8AC3E}">
        <p14:creationId xmlns:p14="http://schemas.microsoft.com/office/powerpoint/2010/main" val="30612552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体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TM03457452[[fn=天体]]</Template>
  <TotalTime>1904</TotalTime>
  <Words>156</Words>
  <Application>Microsoft Office PowerPoint</Application>
  <PresentationFormat>宽屏</PresentationFormat>
  <Paragraphs>37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宋体</vt:lpstr>
      <vt:lpstr>Arial</vt:lpstr>
      <vt:lpstr>Calibri</vt:lpstr>
      <vt:lpstr>Calibri Light</vt:lpstr>
      <vt:lpstr>Cambria Math</vt:lpstr>
      <vt:lpstr>天体</vt:lpstr>
      <vt:lpstr>作业</vt:lpstr>
      <vt:lpstr>解题思路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形式语言与自动机 课后作业答案</dc:title>
  <dc:creator>qin li</dc:creator>
  <cp:lastModifiedBy>qin li</cp:lastModifiedBy>
  <cp:revision>69</cp:revision>
  <dcterms:created xsi:type="dcterms:W3CDTF">2017-03-15T01:53:26Z</dcterms:created>
  <dcterms:modified xsi:type="dcterms:W3CDTF">2020-03-26T07:36:56Z</dcterms:modified>
</cp:coreProperties>
</file>